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1" r:id="rId5"/>
    <p:sldId id="276" r:id="rId6"/>
    <p:sldId id="265" r:id="rId7"/>
    <p:sldId id="274" r:id="rId8"/>
    <p:sldId id="275" r:id="rId9"/>
    <p:sldId id="277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C2"/>
    <a:srgbClr val="F7D1ED"/>
    <a:srgbClr val="FFA757"/>
    <a:srgbClr val="FF8532"/>
    <a:srgbClr val="E0A8DD"/>
    <a:srgbClr val="5B96C0"/>
    <a:srgbClr val="FFEEEF"/>
    <a:srgbClr val="FF6B58"/>
    <a:srgbClr val="FF735C"/>
    <a:srgbClr val="385A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02608-BA21-454A-9535-0A186D9380F0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D5D40-AA48-40B9-8F1D-120692E0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01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23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99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36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97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F6791D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352800" y="1162699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21008" y="2787390"/>
            <a:ext cx="2236635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XI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5800" y="438150"/>
            <a:ext cx="2584432" cy="3619304"/>
            <a:chOff x="609600" y="514350"/>
            <a:chExt cx="2584432" cy="3619304"/>
          </a:xfrm>
        </p:grpSpPr>
        <p:sp>
          <p:nvSpPr>
            <p:cNvPr id="16" name="Cube 15"/>
            <p:cNvSpPr/>
            <p:nvPr/>
          </p:nvSpPr>
          <p:spPr>
            <a:xfrm>
              <a:off x="609602" y="514350"/>
              <a:ext cx="2584430" cy="3619304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590550"/>
              <a:ext cx="2481637" cy="3543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295400" y="590550"/>
            <a:ext cx="3604913" cy="787104"/>
            <a:chOff x="1330109" y="545950"/>
            <a:chExt cx="3479374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30109" y="545950"/>
              <a:ext cx="3462226" cy="890291"/>
              <a:chOff x="1330109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30109" y="622831"/>
                <a:ext cx="3462226" cy="731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US" b="1" dirty="0"/>
                  <a:t>What Should We Dedicate to Our Country?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56153" y="27715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772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UNIT 6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356918" y="20330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334000" y="3867150"/>
            <a:ext cx="3438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shutterstock_1871300635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1491191"/>
            <a:ext cx="3886200" cy="1496483"/>
          </a:xfrm>
          <a:prstGeom prst="round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i="1" dirty="0">
                <a:solidFill>
                  <a:srgbClr val="FF73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argumentative texts can help you persuade people to understand and support your point of view of a certain topic.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0"/>
            <a:ext cx="4478867" cy="4478867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5890682" y="4189426"/>
            <a:ext cx="19939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</a:t>
            </a:r>
          </a:p>
          <a:p>
            <a:r>
              <a:rPr lang="en-US" sz="1400" dirty="0">
                <a:solidFill>
                  <a:schemeClr val="tx1"/>
                </a:solidFill>
              </a:rPr>
              <a:t>freepik.com/</a:t>
            </a:r>
            <a:r>
              <a:rPr lang="en-US" sz="1400" dirty="0" err="1">
                <a:solidFill>
                  <a:schemeClr val="tx1"/>
                </a:solidFill>
              </a:rPr>
              <a:t>storyset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77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37717"/>
            <a:ext cx="8534400" cy="765571"/>
          </a:xfrm>
          <a:prstGeom prst="roundRect">
            <a:avLst/>
          </a:prstGeom>
          <a:solidFill>
            <a:srgbClr val="FF6B5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Persuasion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200150"/>
            <a:ext cx="5791200" cy="1752600"/>
          </a:xfrm>
          <a:prstGeom prst="roundRect">
            <a:avLst>
              <a:gd name="adj" fmla="val 6331"/>
            </a:avLst>
          </a:prstGeom>
          <a:noFill/>
          <a:ln w="28575" cap="flat" cmpd="sng" algn="ctr">
            <a:solidFill>
              <a:srgbClr val="FF6B5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1800" b="1" dirty="0">
                <a:solidFill>
                  <a:srgbClr val="FF6B58"/>
                </a:solidFill>
                <a:latin typeface="+mj-lt"/>
              </a:rPr>
              <a:t>Persuasion</a:t>
            </a:r>
            <a:r>
              <a:rPr lang="en-US" sz="1800" dirty="0">
                <a:solidFill>
                  <a:srgbClr val="FF6B58"/>
                </a:solidFill>
                <a:latin typeface="+mj-lt"/>
              </a:rPr>
              <a:t> is an expression used to persuade someone by:</a:t>
            </a:r>
          </a:p>
          <a:p>
            <a:pPr marL="231775" indent="-231775" algn="just"/>
            <a:r>
              <a:rPr lang="en-US" sz="1800" dirty="0">
                <a:solidFill>
                  <a:srgbClr val="FF6B58"/>
                </a:solidFill>
                <a:latin typeface="+mj-lt"/>
              </a:rPr>
              <a:t>making someone decide to do or not do something by telling them the reasons why.</a:t>
            </a:r>
          </a:p>
          <a:p>
            <a:pPr marL="231775" indent="-231775" algn="just"/>
            <a:r>
              <a:rPr lang="en-US" sz="1800" dirty="0">
                <a:solidFill>
                  <a:srgbClr val="FF6B58"/>
                </a:solidFill>
                <a:latin typeface="+mj-lt"/>
              </a:rPr>
              <a:t>asking them repeatedly to do/not do it.</a:t>
            </a:r>
          </a:p>
          <a:p>
            <a:pPr marL="231775" indent="-231775" algn="just"/>
            <a:r>
              <a:rPr lang="en-US" sz="1800" dirty="0">
                <a:solidFill>
                  <a:srgbClr val="FF6B58"/>
                </a:solidFill>
                <a:latin typeface="+mj-lt"/>
              </a:rPr>
              <a:t>making someone feel sure about something.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6181"/>
            <a:ext cx="2667000" cy="180656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3149612"/>
            <a:ext cx="8534400" cy="1403338"/>
          </a:xfrm>
          <a:prstGeom prst="roundRect">
            <a:avLst>
              <a:gd name="adj" fmla="val 6331"/>
            </a:avLst>
          </a:prstGeom>
          <a:solidFill>
            <a:srgbClr val="FF6B58"/>
          </a:solidFill>
          <a:ln w="28575" cap="flat" cmpd="sng" algn="ctr">
            <a:solidFill>
              <a:srgbClr val="FF6B5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n-US" sz="1800" b="1" dirty="0">
                <a:solidFill>
                  <a:schemeClr val="bg1"/>
                </a:solidFill>
                <a:latin typeface="+mj-lt"/>
              </a:rPr>
              <a:t>Here are some expressions to persuade someone:</a:t>
            </a:r>
          </a:p>
          <a:p>
            <a:pPr marL="231775" indent="-231775" algn="just"/>
            <a:r>
              <a:rPr lang="en-US" sz="1800" dirty="0">
                <a:solidFill>
                  <a:schemeClr val="bg1"/>
                </a:solidFill>
                <a:latin typeface="+mj-lt"/>
              </a:rPr>
              <a:t>Come on! I’m sure you’ll like the movie.</a:t>
            </a:r>
          </a:p>
          <a:p>
            <a:pPr marL="231775" indent="-231775" algn="just"/>
            <a:r>
              <a:rPr lang="en-US" sz="1800" dirty="0">
                <a:solidFill>
                  <a:schemeClr val="bg1"/>
                </a:solidFill>
                <a:latin typeface="+mj-lt"/>
              </a:rPr>
              <a:t>Let’s join the contest. You won’t regret it.</a:t>
            </a:r>
          </a:p>
          <a:p>
            <a:pPr marL="231775" indent="-231775" algn="just"/>
            <a:r>
              <a:rPr lang="en-US" sz="1800" dirty="0">
                <a:solidFill>
                  <a:schemeClr val="bg1"/>
                </a:solidFill>
                <a:latin typeface="+mj-lt"/>
              </a:rPr>
              <a:t>It would be a pity if we didn’t take a benefit from this situation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295400" y="2434864"/>
            <a:ext cx="167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Image by freepik.com/</a:t>
            </a:r>
            <a:r>
              <a:rPr lang="en-US" sz="1400" dirty="0" err="1"/>
              <a:t>Freepik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2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37717"/>
            <a:ext cx="8534400" cy="765571"/>
          </a:xfrm>
          <a:prstGeom prst="roundRect">
            <a:avLst/>
          </a:prstGeom>
          <a:solidFill>
            <a:srgbClr val="5B96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Encouragement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23950"/>
            <a:ext cx="4267200" cy="3429000"/>
          </a:xfrm>
          <a:prstGeom prst="roundRect">
            <a:avLst>
              <a:gd name="adj" fmla="val 6331"/>
            </a:avLst>
          </a:prstGeom>
          <a:noFill/>
          <a:ln w="28575" cap="flat" cmpd="sng" algn="ctr">
            <a:solidFill>
              <a:srgbClr val="5B96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1800" b="1" dirty="0">
                <a:solidFill>
                  <a:srgbClr val="5B96C0"/>
                </a:solidFill>
                <a:latin typeface="+mj-lt"/>
              </a:rPr>
              <a:t>Encouragement</a:t>
            </a:r>
            <a:r>
              <a:rPr lang="en-US" sz="1800" dirty="0">
                <a:solidFill>
                  <a:srgbClr val="5B96C0"/>
                </a:solidFill>
                <a:latin typeface="+mj-lt"/>
              </a:rPr>
              <a:t> is an expression used to give someone support, motivation, and confidence. You can encourage someone by:</a:t>
            </a:r>
          </a:p>
          <a:p>
            <a:pPr marL="231775" indent="-231775" algn="just"/>
            <a:r>
              <a:rPr lang="en-US" sz="1800" b="1" dirty="0">
                <a:solidFill>
                  <a:srgbClr val="5B96C0"/>
                </a:solidFill>
                <a:latin typeface="+mj-lt"/>
              </a:rPr>
              <a:t>Showing their strength.</a:t>
            </a:r>
          </a:p>
          <a:p>
            <a:pPr marL="231775" indent="0" algn="just">
              <a:buNone/>
            </a:pPr>
            <a:r>
              <a:rPr lang="en-US" sz="1800" i="1" dirty="0">
                <a:solidFill>
                  <a:srgbClr val="5B96C0"/>
                </a:solidFill>
                <a:latin typeface="+mj-lt"/>
              </a:rPr>
              <a:t>e.g.: I know you are the right person for this job.</a:t>
            </a:r>
          </a:p>
          <a:p>
            <a:pPr marL="231775" indent="-231775" algn="just"/>
            <a:r>
              <a:rPr lang="en-US" sz="1800" b="1" dirty="0">
                <a:solidFill>
                  <a:srgbClr val="5B96C0"/>
                </a:solidFill>
                <a:latin typeface="+mj-lt"/>
              </a:rPr>
              <a:t>Praising.</a:t>
            </a:r>
          </a:p>
          <a:p>
            <a:pPr marL="231775" indent="0" algn="just">
              <a:buNone/>
            </a:pPr>
            <a:r>
              <a:rPr lang="en-US" sz="1800" i="1" dirty="0">
                <a:solidFill>
                  <a:srgbClr val="5B96C0"/>
                </a:solidFill>
              </a:rPr>
              <a:t>e.g.: Good job! Well-done, girl!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0" y="1123950"/>
            <a:ext cx="4267200" cy="3429000"/>
          </a:xfrm>
          <a:prstGeom prst="roundRect">
            <a:avLst>
              <a:gd name="adj" fmla="val 6331"/>
            </a:avLst>
          </a:prstGeom>
          <a:ln w="28575" cap="flat" cmpd="sng" algn="ctr">
            <a:solidFill>
              <a:srgbClr val="5B96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indent="-231775" algn="just"/>
            <a:r>
              <a:rPr lang="en-US" sz="1800" b="1" dirty="0">
                <a:solidFill>
                  <a:srgbClr val="5B96C0"/>
                </a:solidFill>
                <a:latin typeface="+mj-lt"/>
              </a:rPr>
              <a:t>Believing in them.</a:t>
            </a:r>
          </a:p>
          <a:p>
            <a:pPr marL="231775" indent="0" algn="just">
              <a:buFont typeface="Arial" pitchFamily="34" charset="0"/>
              <a:buNone/>
            </a:pPr>
            <a:r>
              <a:rPr lang="en-US" sz="1800" i="1" dirty="0">
                <a:solidFill>
                  <a:srgbClr val="5B96C0"/>
                </a:solidFill>
              </a:rPr>
              <a:t>e.g.: I knew I could rely on you from the very first start.</a:t>
            </a:r>
            <a:endParaRPr lang="en-US" sz="1800" dirty="0">
              <a:solidFill>
                <a:srgbClr val="5B96C0"/>
              </a:solidFill>
              <a:latin typeface="+mj-lt"/>
            </a:endParaRPr>
          </a:p>
          <a:p>
            <a:pPr marL="231775" indent="-231775" algn="just"/>
            <a:r>
              <a:rPr lang="en-US" sz="1800" b="1" dirty="0">
                <a:solidFill>
                  <a:srgbClr val="5B96C0"/>
                </a:solidFill>
                <a:latin typeface="+mj-lt"/>
              </a:rPr>
              <a:t>Showing appreciation.</a:t>
            </a:r>
          </a:p>
          <a:p>
            <a:pPr marL="231775" indent="0" algn="just">
              <a:buFont typeface="Arial" pitchFamily="34" charset="0"/>
              <a:buNone/>
            </a:pPr>
            <a:r>
              <a:rPr lang="en-US" sz="1800" i="1" dirty="0">
                <a:solidFill>
                  <a:srgbClr val="5B96C0"/>
                </a:solidFill>
              </a:rPr>
              <a:t>e.g.: I don’t know what to say except that I admire you very much.</a:t>
            </a:r>
            <a:endParaRPr lang="en-US" sz="1800" dirty="0">
              <a:solidFill>
                <a:srgbClr val="5B96C0"/>
              </a:solidFill>
              <a:latin typeface="+mj-lt"/>
            </a:endParaRPr>
          </a:p>
          <a:p>
            <a:pPr marL="231775" indent="-231775" algn="just"/>
            <a:r>
              <a:rPr lang="en-US" sz="1800" b="1" dirty="0">
                <a:solidFill>
                  <a:srgbClr val="5B96C0"/>
                </a:solidFill>
                <a:latin typeface="+mj-lt"/>
              </a:rPr>
              <a:t>Being a positive role model.</a:t>
            </a:r>
          </a:p>
          <a:p>
            <a:pPr marL="231775" indent="0" algn="just">
              <a:buNone/>
            </a:pPr>
            <a:r>
              <a:rPr lang="en-US" sz="1800" i="1" dirty="0">
                <a:solidFill>
                  <a:srgbClr val="5B96C0"/>
                </a:solidFill>
              </a:rPr>
              <a:t>e.g.: I always dream of becoming a talented football player like David Beckham.</a:t>
            </a:r>
          </a:p>
        </p:txBody>
      </p:sp>
    </p:spTree>
    <p:extLst>
      <p:ext uri="{BB962C8B-B14F-4D97-AF65-F5344CB8AC3E}">
        <p14:creationId xmlns:p14="http://schemas.microsoft.com/office/powerpoint/2010/main" val="2558983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1960" y="1341614"/>
            <a:ext cx="4434840" cy="2895600"/>
          </a:xfrm>
          <a:prstGeom prst="roundRect">
            <a:avLst/>
          </a:prstGeom>
          <a:solidFill>
            <a:srgbClr val="C75FC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>
                <a:solidFill>
                  <a:schemeClr val="bg1"/>
                </a:solidFill>
              </a:rPr>
              <a:t>An </a:t>
            </a:r>
            <a:r>
              <a:rPr lang="en-US" sz="2000" b="1" dirty="0">
                <a:solidFill>
                  <a:schemeClr val="bg1"/>
                </a:solidFill>
              </a:rPr>
              <a:t>argumentative essay </a:t>
            </a:r>
            <a:r>
              <a:rPr lang="en-US" sz="2000" dirty="0">
                <a:solidFill>
                  <a:schemeClr val="bg1"/>
                </a:solidFill>
              </a:rPr>
              <a:t>or a </a:t>
            </a:r>
            <a:r>
              <a:rPr lang="en-US" sz="2000" b="1" dirty="0">
                <a:solidFill>
                  <a:schemeClr val="bg1"/>
                </a:solidFill>
              </a:rPr>
              <a:t>persuasive essay </a:t>
            </a:r>
            <a:r>
              <a:rPr lang="en-US" sz="2000" dirty="0">
                <a:solidFill>
                  <a:schemeClr val="bg1"/>
                </a:solidFill>
              </a:rPr>
              <a:t>is written to persuade readers or listeners to understand and support the writers’ point of view about a topic by stating their reasons and is backed up by evidence (such as: research, statistics, studies, text citations, and examples).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05979"/>
            <a:ext cx="8229600" cy="704850"/>
          </a:xfrm>
          <a:prstGeom prst="rect">
            <a:avLst/>
          </a:prstGeom>
          <a:solidFill>
            <a:srgbClr val="C75FC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Argumentative Essay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02078"/>
            <a:ext cx="3374672" cy="33746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3953530"/>
            <a:ext cx="1743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freepik.com/</a:t>
            </a:r>
            <a:r>
              <a:rPr lang="en-US" sz="1400" dirty="0" err="1"/>
              <a:t>storyset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5370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175141"/>
            <a:ext cx="8229600" cy="721516"/>
          </a:xfrm>
          <a:prstGeom prst="roundRect">
            <a:avLst/>
          </a:prstGeom>
          <a:solidFill>
            <a:srgbClr val="C75FC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chemeClr val="bg1"/>
                </a:solidFill>
              </a:rPr>
              <a:t>Structure of Argumentative Essay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01479"/>
            <a:ext cx="8229600" cy="740212"/>
          </a:xfrm>
          <a:prstGeom prst="roundRect">
            <a:avLst/>
          </a:prstGeom>
          <a:solidFill>
            <a:srgbClr val="F7D1ED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b="1" dirty="0">
                <a:solidFill>
                  <a:schemeClr val="tx1"/>
                </a:solidFill>
              </a:rPr>
              <a:t>Introductory Paragraph</a:t>
            </a:r>
            <a:r>
              <a:rPr lang="en-US" sz="1800" dirty="0">
                <a:solidFill>
                  <a:schemeClr val="tx1"/>
                </a:solidFill>
              </a:rPr>
              <a:t>: Provide background information to help the readers understand your arguments.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646514"/>
            <a:ext cx="8229600" cy="740212"/>
          </a:xfrm>
          <a:prstGeom prst="roundRect">
            <a:avLst/>
          </a:prstGeom>
          <a:solidFill>
            <a:srgbClr val="C75FC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b="1" dirty="0">
                <a:solidFill>
                  <a:schemeClr val="bg1"/>
                </a:solidFill>
              </a:rPr>
              <a:t>Thesis Statement</a:t>
            </a:r>
            <a:r>
              <a:rPr lang="en-US" sz="1800" dirty="0">
                <a:solidFill>
                  <a:schemeClr val="bg1"/>
                </a:solidFill>
              </a:rPr>
              <a:t>: After you state the background information, close with a one-sentence summary of your main point and claim.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2382785"/>
            <a:ext cx="8229600" cy="740212"/>
          </a:xfrm>
          <a:prstGeom prst="roundRect">
            <a:avLst/>
          </a:prstGeom>
          <a:solidFill>
            <a:srgbClr val="F7D1ED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b="1" dirty="0">
                <a:solidFill>
                  <a:schemeClr val="tx1"/>
                </a:solidFill>
              </a:rPr>
              <a:t>Body Paragraph</a:t>
            </a:r>
            <a:r>
              <a:rPr lang="en-US" sz="1800" dirty="0">
                <a:solidFill>
                  <a:schemeClr val="tx1"/>
                </a:solidFill>
              </a:rPr>
              <a:t>: </a:t>
            </a:r>
            <a:r>
              <a:rPr lang="en-US" sz="1750" dirty="0">
                <a:solidFill>
                  <a:schemeClr val="tx1"/>
                </a:solidFill>
              </a:rPr>
              <a:t>Three or more paragraphs explaining the reasons to support your thesis statement. Each paragraph should cover a different idea with a piece of evidence.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3126938"/>
            <a:ext cx="8229600" cy="740212"/>
          </a:xfrm>
          <a:prstGeom prst="roundRect">
            <a:avLst/>
          </a:prstGeom>
          <a:solidFill>
            <a:srgbClr val="C75FC2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b="1" dirty="0">
                <a:solidFill>
                  <a:schemeClr val="bg1"/>
                </a:solidFill>
              </a:rPr>
              <a:t>Counterargument Paragraph</a:t>
            </a:r>
            <a:r>
              <a:rPr lang="en-US" sz="1800" dirty="0">
                <a:solidFill>
                  <a:schemeClr val="bg1"/>
                </a:solidFill>
              </a:rPr>
              <a:t>: This is where you acknowledge the opposing arguments and anticipate your readers’ objections.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3867150"/>
            <a:ext cx="8229600" cy="740212"/>
          </a:xfrm>
          <a:prstGeom prst="roundRect">
            <a:avLst/>
          </a:prstGeom>
          <a:solidFill>
            <a:srgbClr val="F7D1ED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b="1" dirty="0">
                <a:solidFill>
                  <a:schemeClr val="tx1"/>
                </a:solidFill>
              </a:rPr>
              <a:t>Conclusion</a:t>
            </a:r>
            <a:r>
              <a:rPr lang="en-US" sz="1800" dirty="0">
                <a:solidFill>
                  <a:schemeClr val="tx1"/>
                </a:solidFill>
              </a:rPr>
              <a:t>: </a:t>
            </a:r>
            <a:r>
              <a:rPr lang="en-US" sz="1750" dirty="0">
                <a:solidFill>
                  <a:schemeClr val="tx1"/>
                </a:solidFill>
              </a:rPr>
              <a:t>One paragraph that restates your thesis and summarizes all the arguments made in your body paragraphs.</a:t>
            </a:r>
          </a:p>
        </p:txBody>
      </p:sp>
    </p:spTree>
    <p:extLst>
      <p:ext uri="{BB962C8B-B14F-4D97-AF65-F5344CB8AC3E}">
        <p14:creationId xmlns:p14="http://schemas.microsoft.com/office/powerpoint/2010/main" val="3538269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608"/>
            <a:ext cx="8229600" cy="819341"/>
          </a:xfrm>
          <a:solidFill>
            <a:srgbClr val="FFA757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</a:rPr>
              <a:t>Argumentative Essay vs Expository Essay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8" y="1316480"/>
            <a:ext cx="3903132" cy="316027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853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rgbClr val="FF8532"/>
                </a:solidFill>
              </a:rPr>
              <a:t>Expository Essay</a:t>
            </a:r>
            <a:r>
              <a:rPr lang="en-US" sz="2000" dirty="0">
                <a:solidFill>
                  <a:srgbClr val="FF8532"/>
                </a:solidFill>
              </a:rPr>
              <a:t>:</a:t>
            </a:r>
          </a:p>
          <a:p>
            <a:pPr marL="231775" indent="-231775"/>
            <a:r>
              <a:rPr lang="en-US" sz="1800" dirty="0">
                <a:solidFill>
                  <a:srgbClr val="FF8532"/>
                </a:solidFill>
              </a:rPr>
              <a:t>Contain only information</a:t>
            </a:r>
          </a:p>
          <a:p>
            <a:pPr marL="231775" indent="-231775"/>
            <a:r>
              <a:rPr lang="en-US" sz="1800" dirty="0">
                <a:solidFill>
                  <a:srgbClr val="FF8532"/>
                </a:solidFill>
              </a:rPr>
              <a:t>Impartial and objective</a:t>
            </a:r>
          </a:p>
          <a:p>
            <a:pPr marL="231775" indent="-231775"/>
            <a:r>
              <a:rPr lang="en-US" sz="1800" dirty="0">
                <a:solidFill>
                  <a:srgbClr val="FF8532"/>
                </a:solidFill>
              </a:rPr>
              <a:t>Point of view of third person</a:t>
            </a:r>
          </a:p>
          <a:p>
            <a:pPr marL="231775" indent="-231775"/>
            <a:r>
              <a:rPr lang="en-US" sz="1800" dirty="0">
                <a:solidFill>
                  <a:srgbClr val="FF8532"/>
                </a:solidFill>
              </a:rPr>
              <a:t>Thesis statement introduces the title</a:t>
            </a:r>
          </a:p>
          <a:p>
            <a:pPr marL="231775" indent="-231775"/>
            <a:r>
              <a:rPr lang="en-US" sz="1800" dirty="0">
                <a:solidFill>
                  <a:srgbClr val="FF8532"/>
                </a:solidFill>
              </a:rPr>
              <a:t>Not supported by evidence</a:t>
            </a:r>
          </a:p>
          <a:p>
            <a:pPr marL="231775" indent="-231775"/>
            <a:r>
              <a:rPr lang="en-US" sz="1800" dirty="0">
                <a:solidFill>
                  <a:srgbClr val="FF8532"/>
                </a:solidFill>
              </a:rPr>
              <a:t>Doesn’t include counterargument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24400" y="1316480"/>
            <a:ext cx="3962400" cy="3160270"/>
          </a:xfrm>
          <a:prstGeom prst="roundRect">
            <a:avLst/>
          </a:prstGeom>
          <a:solidFill>
            <a:srgbClr val="FF8532"/>
          </a:solidFill>
          <a:ln w="28575">
            <a:solidFill>
              <a:srgbClr val="FFA757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Argumentative Essay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pPr marL="231775" indent="-231775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1"/>
                </a:solidFill>
              </a:rPr>
              <a:t>Contain background information (fact) and the writer’s idea</a:t>
            </a:r>
          </a:p>
          <a:p>
            <a:pPr marL="231775" indent="-231775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1"/>
                </a:solidFill>
              </a:rPr>
              <a:t>Partial and subjective</a:t>
            </a:r>
          </a:p>
          <a:p>
            <a:pPr marL="231775" indent="-231775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1"/>
                </a:solidFill>
              </a:rPr>
              <a:t>Point of view of first person</a:t>
            </a:r>
          </a:p>
          <a:p>
            <a:pPr marL="231775" indent="-231775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1"/>
                </a:solidFill>
              </a:rPr>
              <a:t>Thesis statement states the argument</a:t>
            </a:r>
          </a:p>
          <a:p>
            <a:pPr marL="231775" indent="-231775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1"/>
                </a:solidFill>
              </a:rPr>
              <a:t>Supported by evidence</a:t>
            </a:r>
          </a:p>
          <a:p>
            <a:pPr marL="231775" indent="-231775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1"/>
                </a:solidFill>
              </a:rPr>
              <a:t>Include the counterargument</a:t>
            </a:r>
          </a:p>
        </p:txBody>
      </p:sp>
    </p:spTree>
    <p:extLst>
      <p:ext uri="{BB962C8B-B14F-4D97-AF65-F5344CB8AC3E}">
        <p14:creationId xmlns:p14="http://schemas.microsoft.com/office/powerpoint/2010/main" val="4115042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1763536"/>
          </a:xfrm>
          <a:prstGeom prst="roundRect">
            <a:avLst/>
          </a:prstGeom>
          <a:noFill/>
          <a:ln w="28575">
            <a:solidFill>
              <a:srgbClr val="C75FC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>
                <a:solidFill>
                  <a:srgbClr val="C75FC2"/>
                </a:solidFill>
              </a:rPr>
              <a:t>An argument opposed to your thesis statement is referred as a </a:t>
            </a:r>
            <a:r>
              <a:rPr lang="en-US" sz="2000" b="1" dirty="0">
                <a:solidFill>
                  <a:srgbClr val="C75FC2"/>
                </a:solidFill>
              </a:rPr>
              <a:t>counterargument</a:t>
            </a:r>
            <a:r>
              <a:rPr lang="en-US" sz="2000" dirty="0">
                <a:solidFill>
                  <a:srgbClr val="C75FC2"/>
                </a:solidFill>
              </a:rPr>
              <a:t>. It consists the view of a person who disagrees with your point of view. To introduce a counterargument, first, express your disagreement with an opposition of your thesis statement. Secondly, turn back to re-affirm your argument.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05979"/>
            <a:ext cx="8229600" cy="704850"/>
          </a:xfrm>
          <a:prstGeom prst="rect">
            <a:avLst/>
          </a:prstGeom>
          <a:solidFill>
            <a:srgbClr val="F7D1ED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75FC2"/>
                </a:solidFill>
              </a:rPr>
              <a:t>Counterargument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948207"/>
            <a:ext cx="8229600" cy="1600200"/>
          </a:xfrm>
          <a:prstGeom prst="roundRect">
            <a:avLst/>
          </a:prstGeom>
          <a:solidFill>
            <a:srgbClr val="F7D1ED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n-US" sz="2000" dirty="0">
                <a:solidFill>
                  <a:srgbClr val="C75FC2"/>
                </a:solidFill>
              </a:rPr>
              <a:t>Some approaches to introduce counterarguments:</a:t>
            </a:r>
          </a:p>
          <a:p>
            <a:pPr algn="just"/>
            <a:r>
              <a:rPr lang="en-US" sz="2000" i="1" dirty="0">
                <a:solidFill>
                  <a:srgbClr val="C75FC2"/>
                </a:solidFill>
              </a:rPr>
              <a:t>I strongly disagree with those who say . . . .</a:t>
            </a:r>
          </a:p>
          <a:p>
            <a:pPr algn="just"/>
            <a:r>
              <a:rPr lang="en-US" sz="2000" i="1" dirty="0">
                <a:solidFill>
                  <a:srgbClr val="C75FC2"/>
                </a:solidFill>
              </a:rPr>
              <a:t>The assumption that says . . . is not entirely true.</a:t>
            </a:r>
          </a:p>
          <a:p>
            <a:pPr algn="just"/>
            <a:r>
              <a:rPr lang="en-US" sz="2000" i="1" dirty="0">
                <a:solidFill>
                  <a:srgbClr val="C75FC2"/>
                </a:solidFill>
              </a:rPr>
              <a:t>Many people may think . . . , however, I think . . . .</a:t>
            </a:r>
          </a:p>
        </p:txBody>
      </p:sp>
    </p:spTree>
    <p:extLst>
      <p:ext uri="{BB962C8B-B14F-4D97-AF65-F5344CB8AC3E}">
        <p14:creationId xmlns:p14="http://schemas.microsoft.com/office/powerpoint/2010/main" val="1273341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6810</TotalTime>
  <Words>576</Words>
  <Application>Microsoft Office PowerPoint</Application>
  <PresentationFormat>On-screen Show (16:9)</PresentationFormat>
  <Paragraphs>65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MS PGothic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Persuasion</vt:lpstr>
      <vt:lpstr>Encouragement</vt:lpstr>
      <vt:lpstr>PowerPoint Presentation</vt:lpstr>
      <vt:lpstr>PowerPoint Presentation</vt:lpstr>
      <vt:lpstr>Argumentative Essay vs Expository Essay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MutiaRKinasih</dc:creator>
  <cp:lastModifiedBy>MutiaRKinasih</cp:lastModifiedBy>
  <cp:revision>137</cp:revision>
  <dcterms:created xsi:type="dcterms:W3CDTF">2020-01-31T07:09:35Z</dcterms:created>
  <dcterms:modified xsi:type="dcterms:W3CDTF">2022-09-05T08:38:09Z</dcterms:modified>
</cp:coreProperties>
</file>