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59" r:id="rId4"/>
    <p:sldId id="261" r:id="rId5"/>
    <p:sldId id="262" r:id="rId6"/>
    <p:sldId id="272" r:id="rId7"/>
    <p:sldId id="265" r:id="rId8"/>
    <p:sldId id="273"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B1F6"/>
    <a:srgbClr val="F87700"/>
    <a:srgbClr val="FF735C"/>
    <a:srgbClr val="007AFF"/>
    <a:srgbClr val="8CBEFB"/>
    <a:srgbClr val="223D44"/>
    <a:srgbClr val="0B7BFF"/>
    <a:srgbClr val="ED7D29"/>
    <a:srgbClr val="5B5839"/>
    <a:srgbClr val="FB7F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882"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02608-BA21-454A-9535-0A186D9380F0}" type="datetimeFigureOut">
              <a:rPr lang="en-US" smtClean="0"/>
              <a:t>9/5/2022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8D5D40-AA48-40B9-8F1D-120692E0EF0C}" type="slidenum">
              <a:rPr lang="en-US" smtClean="0"/>
              <a:t>‹#›</a:t>
            </a:fld>
            <a:endParaRPr lang="en-US"/>
          </a:p>
        </p:txBody>
      </p:sp>
    </p:spTree>
    <p:extLst>
      <p:ext uri="{BB962C8B-B14F-4D97-AF65-F5344CB8AC3E}">
        <p14:creationId xmlns:p14="http://schemas.microsoft.com/office/powerpoint/2010/main" val="2882801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8D5D40-AA48-40B9-8F1D-120692E0EF0C}" type="slidenum">
              <a:rPr lang="en-US" smtClean="0"/>
              <a:t>5</a:t>
            </a:fld>
            <a:endParaRPr lang="en-US"/>
          </a:p>
        </p:txBody>
      </p:sp>
    </p:spTree>
    <p:extLst>
      <p:ext uri="{BB962C8B-B14F-4D97-AF65-F5344CB8AC3E}">
        <p14:creationId xmlns:p14="http://schemas.microsoft.com/office/powerpoint/2010/main" val="1923165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8D5D40-AA48-40B9-8F1D-120692E0EF0C}" type="slidenum">
              <a:rPr lang="en-US" smtClean="0"/>
              <a:t>7</a:t>
            </a:fld>
            <a:endParaRPr lang="en-US"/>
          </a:p>
        </p:txBody>
      </p:sp>
    </p:spTree>
    <p:extLst>
      <p:ext uri="{BB962C8B-B14F-4D97-AF65-F5344CB8AC3E}">
        <p14:creationId xmlns:p14="http://schemas.microsoft.com/office/powerpoint/2010/main" val="723023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989506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014404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699689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99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225836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649231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71059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36361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1163949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4019848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2817028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D13D682-0ECD-484A-A3D2-AF51E50005A3}" type="datetimeFigureOut">
              <a:rPr lang="en-US" smtClean="0"/>
              <a:t>9/5/2022</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3AB12BCF-E029-42DC-BA0F-FA6A2AD50611}" type="slidenum">
              <a:rPr lang="en-US" smtClean="0"/>
              <a:t>‹#›</a:t>
            </a:fld>
            <a:endParaRPr lang="en-US"/>
          </a:p>
        </p:txBody>
      </p:sp>
    </p:spTree>
    <p:extLst>
      <p:ext uri="{BB962C8B-B14F-4D97-AF65-F5344CB8AC3E}">
        <p14:creationId xmlns:p14="http://schemas.microsoft.com/office/powerpoint/2010/main" val="3052811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4631478"/>
            <a:ext cx="9143244" cy="512022"/>
          </a:xfrm>
          <a:prstGeom prst="rect">
            <a:avLst/>
          </a:prstGeom>
        </p:spPr>
      </p:pic>
    </p:spTree>
    <p:extLst>
      <p:ext uri="{BB962C8B-B14F-4D97-AF65-F5344CB8AC3E}">
        <p14:creationId xmlns:p14="http://schemas.microsoft.com/office/powerpoint/2010/main" val="2851434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11"/>
          <p:cNvSpPr txBox="1">
            <a:spLocks/>
          </p:cNvSpPr>
          <p:nvPr/>
        </p:nvSpPr>
        <p:spPr>
          <a:xfrm>
            <a:off x="3194031" y="1767505"/>
            <a:ext cx="5562599" cy="651845"/>
          </a:xfrm>
          <a:prstGeom prst="rect">
            <a:avLst/>
          </a:prstGeom>
        </p:spPr>
        <p:txBody>
          <a:bodyPr lIns="91438" tIns="45719" rIns="91438" bIns="45719"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b="1" dirty="0">
                <a:solidFill>
                  <a:srgbClr val="F6791D"/>
                </a:solidFill>
                <a:latin typeface="+mj-lt"/>
                <a:cs typeface="Arial" pitchFamily="34" charset="0"/>
              </a:rPr>
              <a:t>PATHWAY TO ENGLISH</a:t>
            </a:r>
          </a:p>
        </p:txBody>
      </p:sp>
      <p:cxnSp>
        <p:nvCxnSpPr>
          <p:cNvPr id="11" name="直線コネクタ 9"/>
          <p:cNvCxnSpPr/>
          <p:nvPr/>
        </p:nvCxnSpPr>
        <p:spPr>
          <a:xfrm>
            <a:off x="3952614" y="2690923"/>
            <a:ext cx="4576597" cy="0"/>
          </a:xfrm>
          <a:prstGeom prst="line">
            <a:avLst/>
          </a:prstGeom>
          <a:noFill/>
          <a:ln w="19050" cap="flat" cmpd="sng" algn="ctr">
            <a:solidFill>
              <a:schemeClr val="tx1">
                <a:lumMod val="65000"/>
                <a:lumOff val="35000"/>
              </a:schemeClr>
            </a:solidFill>
            <a:prstDash val="solid"/>
          </a:ln>
          <a:effectLst/>
        </p:spPr>
      </p:cxnSp>
      <p:sp>
        <p:nvSpPr>
          <p:cNvPr id="12" name="タイトル 1"/>
          <p:cNvSpPr txBox="1">
            <a:spLocks/>
          </p:cNvSpPr>
          <p:nvPr/>
        </p:nvSpPr>
        <p:spPr>
          <a:xfrm>
            <a:off x="3352800" y="1162699"/>
            <a:ext cx="5073868" cy="469019"/>
          </a:xfrm>
          <a:prstGeom prst="rect">
            <a:avLst/>
          </a:prstGeom>
        </p:spPr>
        <p:txBody>
          <a:bodyPr lIns="91438" tIns="45719" rIns="91438" bIns="45719"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spc="0" dirty="0">
                <a:solidFill>
                  <a:schemeClr val="tx1">
                    <a:lumMod val="65000"/>
                    <a:lumOff val="35000"/>
                  </a:schemeClr>
                </a:solidFill>
                <a:latin typeface="Arial" pitchFamily="34" charset="0"/>
                <a:cs typeface="Arial" pitchFamily="34" charset="0"/>
              </a:rPr>
              <a:t>MEDIA MENGAJAR</a:t>
            </a:r>
            <a:endParaRPr kumimoji="1" lang="ja-JP" altLang="en-US" sz="3200" spc="0" dirty="0">
              <a:solidFill>
                <a:schemeClr val="tx1">
                  <a:lumMod val="65000"/>
                  <a:lumOff val="35000"/>
                </a:schemeClr>
              </a:solidFill>
              <a:latin typeface="Arial" pitchFamily="34" charset="0"/>
              <a:cs typeface="Arial" pitchFamily="34" charset="0"/>
            </a:endParaRPr>
          </a:p>
        </p:txBody>
      </p:sp>
      <p:sp>
        <p:nvSpPr>
          <p:cNvPr id="13" name="Rectangle 12"/>
          <p:cNvSpPr/>
          <p:nvPr/>
        </p:nvSpPr>
        <p:spPr>
          <a:xfrm>
            <a:off x="5021008" y="2787390"/>
            <a:ext cx="2236635" cy="338552"/>
          </a:xfrm>
          <a:prstGeom prst="rect">
            <a:avLst/>
          </a:prstGeom>
        </p:spPr>
        <p:txBody>
          <a:bodyPr wrap="none" lIns="91438" tIns="45719" rIns="91438" bIns="45719">
            <a:spAutoFit/>
          </a:bodyPr>
          <a:lstStyle/>
          <a:p>
            <a:pPr algn="ctr"/>
            <a:r>
              <a:rPr lang="en-US" sz="1600" b="1" dirty="0">
                <a:solidFill>
                  <a:schemeClr val="bg1">
                    <a:lumMod val="50000"/>
                  </a:schemeClr>
                </a:solidFill>
              </a:rPr>
              <a:t>FOR SMA/MA GRADE XI</a:t>
            </a:r>
            <a:endParaRPr lang="id-ID" sz="1600" b="1" dirty="0">
              <a:solidFill>
                <a:schemeClr val="bg1">
                  <a:lumMod val="50000"/>
                </a:schemeClr>
              </a:solidFill>
            </a:endParaRPr>
          </a:p>
        </p:txBody>
      </p:sp>
      <p:grpSp>
        <p:nvGrpSpPr>
          <p:cNvPr id="5" name="Group 4"/>
          <p:cNvGrpSpPr/>
          <p:nvPr/>
        </p:nvGrpSpPr>
        <p:grpSpPr>
          <a:xfrm>
            <a:off x="685800" y="438150"/>
            <a:ext cx="2584432" cy="3619304"/>
            <a:chOff x="609600" y="514350"/>
            <a:chExt cx="2584432" cy="3619304"/>
          </a:xfrm>
        </p:grpSpPr>
        <p:sp>
          <p:nvSpPr>
            <p:cNvPr id="16" name="Cube 15"/>
            <p:cNvSpPr/>
            <p:nvPr/>
          </p:nvSpPr>
          <p:spPr>
            <a:xfrm>
              <a:off x="609602" y="514350"/>
              <a:ext cx="2584430" cy="3619304"/>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214171" tIns="107085" rIns="214171" bIns="107085"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590550"/>
              <a:ext cx="2481637" cy="3543104"/>
            </a:xfrm>
            <a:prstGeom prst="rect">
              <a:avLst/>
            </a:prstGeom>
          </p:spPr>
        </p:pic>
      </p:grpSp>
    </p:spTree>
    <p:extLst>
      <p:ext uri="{BB962C8B-B14F-4D97-AF65-F5344CB8AC3E}">
        <p14:creationId xmlns:p14="http://schemas.microsoft.com/office/powerpoint/2010/main" val="396025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iterate type="wd">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6" presetClass="entr" presetSubtype="37"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outVertical)">
                                      <p:cBhvr>
                                        <p:cTn id="16" dur="1000"/>
                                        <p:tgtEl>
                                          <p:spTgt spid="11"/>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fltVal val="0"/>
                                          </p:val>
                                        </p:tav>
                                        <p:tav tm="100000">
                                          <p:val>
                                            <p:strVal val="#ppt_w"/>
                                          </p:val>
                                        </p:tav>
                                      </p:tavLst>
                                    </p:anim>
                                    <p:anim calcmode="lin" valueType="num">
                                      <p:cBhvr>
                                        <p:cTn id="20" dur="1000" fill="hold"/>
                                        <p:tgtEl>
                                          <p:spTgt spid="13"/>
                                        </p:tgtEl>
                                        <p:attrNameLst>
                                          <p:attrName>ppt_h</p:attrName>
                                        </p:attrNameLst>
                                      </p:cBhvr>
                                      <p:tavLst>
                                        <p:tav tm="0">
                                          <p:val>
                                            <p:fltVal val="0"/>
                                          </p:val>
                                        </p:tav>
                                        <p:tav tm="100000">
                                          <p:val>
                                            <p:strVal val="#ppt_h"/>
                                          </p:val>
                                        </p:tav>
                                      </p:tavLst>
                                    </p:anim>
                                    <p:animEffect transition="in" filter="fade">
                                      <p:cBhvr>
                                        <p:cTn id="2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5"/>
            <a:ext cx="9144000" cy="5189080"/>
          </a:xfrm>
          <a:prstGeom prst="rect">
            <a:avLst/>
          </a:prstGeom>
        </p:spPr>
      </p:pic>
      <p:grpSp>
        <p:nvGrpSpPr>
          <p:cNvPr id="23" name="Group 22"/>
          <p:cNvGrpSpPr/>
          <p:nvPr/>
        </p:nvGrpSpPr>
        <p:grpSpPr>
          <a:xfrm>
            <a:off x="1049033" y="3638550"/>
            <a:ext cx="3604913" cy="787104"/>
            <a:chOff x="1330109" y="545950"/>
            <a:chExt cx="3479374" cy="890291"/>
          </a:xfrm>
        </p:grpSpPr>
        <p:grpSp>
          <p:nvGrpSpPr>
            <p:cNvPr id="24" name="Group 23"/>
            <p:cNvGrpSpPr/>
            <p:nvPr/>
          </p:nvGrpSpPr>
          <p:grpSpPr>
            <a:xfrm>
              <a:off x="1330109" y="545950"/>
              <a:ext cx="3462226" cy="890291"/>
              <a:chOff x="1330109" y="545950"/>
              <a:chExt cx="3462226" cy="890291"/>
            </a:xfrm>
            <a:effectLst>
              <a:outerShdw blurRad="50800" dist="38100" dir="2700000" algn="tl" rotWithShape="0">
                <a:prstClr val="black">
                  <a:alpha val="40000"/>
                </a:prstClr>
              </a:outerShdw>
            </a:effectLst>
          </p:grpSpPr>
          <p:sp>
            <p:nvSpPr>
              <p:cNvPr id="26" name="Rectangle 25"/>
              <p:cNvSpPr/>
              <p:nvPr/>
            </p:nvSpPr>
            <p:spPr>
              <a:xfrm>
                <a:off x="1388493" y="545950"/>
                <a:ext cx="3345458" cy="8902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TextBox 26"/>
              <p:cNvSpPr txBox="1"/>
              <p:nvPr/>
            </p:nvSpPr>
            <p:spPr>
              <a:xfrm>
                <a:off x="1330109" y="775258"/>
                <a:ext cx="3462226" cy="417750"/>
              </a:xfrm>
              <a:prstGeom prst="rect">
                <a:avLst/>
              </a:prstGeom>
              <a:noFill/>
            </p:spPr>
            <p:txBody>
              <a:bodyPr wrap="square" rtlCol="0">
                <a:spAutoFit/>
              </a:bodyPr>
              <a:lstStyle/>
              <a:p>
                <a:pPr algn="ctr" defTabSz="385763">
                  <a:defRPr/>
                </a:pPr>
                <a:r>
                  <a:rPr lang="en-US" b="1" dirty="0"/>
                  <a:t>Surviving in Digital Services</a:t>
                </a:r>
                <a:endParaRPr lang="en-GB" sz="2100" b="1" kern="0" spc="28" dirty="0">
                  <a:solidFill>
                    <a:prstClr val="black"/>
                  </a:solidFill>
                </a:endParaRPr>
              </a:p>
            </p:txBody>
          </p:sp>
        </p:grpSp>
        <p:sp>
          <p:nvSpPr>
            <p:cNvPr id="25" name="Rectangle 24"/>
            <p:cNvSpPr/>
            <p:nvPr/>
          </p:nvSpPr>
          <p:spPr>
            <a:xfrm>
              <a:off x="4733951" y="545950"/>
              <a:ext cx="75532" cy="89029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8" name="Group 27"/>
          <p:cNvGrpSpPr/>
          <p:nvPr/>
        </p:nvGrpSpPr>
        <p:grpSpPr>
          <a:xfrm>
            <a:off x="109786" y="3325150"/>
            <a:ext cx="1396836" cy="937031"/>
            <a:chOff x="55507" y="128083"/>
            <a:chExt cx="1862449" cy="1249375"/>
          </a:xfrm>
        </p:grpSpPr>
        <p:sp>
          <p:nvSpPr>
            <p:cNvPr id="29" name="Rectangle 28"/>
            <p:cNvSpPr/>
            <p:nvPr/>
          </p:nvSpPr>
          <p:spPr>
            <a:xfrm>
              <a:off x="487554" y="171648"/>
              <a:ext cx="1366364" cy="386881"/>
            </a:xfrm>
            <a:prstGeom prst="rect">
              <a:avLst/>
            </a:prstGeom>
            <a:solidFill>
              <a:srgbClr val="F77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29"/>
            <p:cNvSpPr txBox="1"/>
            <p:nvPr/>
          </p:nvSpPr>
          <p:spPr>
            <a:xfrm>
              <a:off x="692234" y="128083"/>
              <a:ext cx="1225722" cy="492443"/>
            </a:xfrm>
            <a:prstGeom prst="rect">
              <a:avLst/>
            </a:prstGeom>
            <a:noFill/>
          </p:spPr>
          <p:txBody>
            <a:bodyPr wrap="none" rtlCol="0">
              <a:spAutoFit/>
            </a:bodyPr>
            <a:lstStyle/>
            <a:p>
              <a:r>
                <a:rPr lang="en-US" b="1" spc="38">
                  <a:solidFill>
                    <a:schemeClr val="bg1">
                      <a:lumMod val="95000"/>
                    </a:schemeClr>
                  </a:solidFill>
                </a:rPr>
                <a:t>UNIT </a:t>
              </a:r>
              <a:r>
                <a:rPr lang="en-US" b="1" spc="38" dirty="0">
                  <a:solidFill>
                    <a:schemeClr val="bg1">
                      <a:lumMod val="95000"/>
                    </a:schemeClr>
                  </a:solidFill>
                </a:rPr>
                <a:t>4 </a:t>
              </a:r>
              <a:endParaRPr lang="id-ID" dirty="0">
                <a:solidFill>
                  <a:schemeClr val="bg1">
                    <a:lumMod val="95000"/>
                  </a:schemeClr>
                </a:solidFill>
              </a:endParaRPr>
            </a:p>
          </p:txBody>
        </p:sp>
        <p:sp>
          <p:nvSpPr>
            <p:cNvPr id="31" name="Rectangle 30"/>
            <p:cNvSpPr/>
            <p:nvPr/>
          </p:nvSpPr>
          <p:spPr>
            <a:xfrm>
              <a:off x="487554" y="558531"/>
              <a:ext cx="432046" cy="38688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Rectangle 31"/>
            <p:cNvSpPr/>
            <p:nvPr/>
          </p:nvSpPr>
          <p:spPr>
            <a:xfrm>
              <a:off x="919531" y="945412"/>
              <a:ext cx="432046" cy="43204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Rectangle 32"/>
            <p:cNvSpPr/>
            <p:nvPr/>
          </p:nvSpPr>
          <p:spPr>
            <a:xfrm>
              <a:off x="55507" y="171650"/>
              <a:ext cx="432046" cy="38688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p:cNvGrpSpPr/>
          <p:nvPr/>
        </p:nvGrpSpPr>
        <p:grpSpPr>
          <a:xfrm>
            <a:off x="1110551" y="3251309"/>
            <a:ext cx="378257" cy="1174344"/>
            <a:chOff x="1389861" y="29628"/>
            <a:chExt cx="504343" cy="1406612"/>
          </a:xfrm>
        </p:grpSpPr>
        <p:sp>
          <p:nvSpPr>
            <p:cNvPr id="35" name="Rectangle 34"/>
            <p:cNvSpPr/>
            <p:nvPr/>
          </p:nvSpPr>
          <p:spPr>
            <a:xfrm>
              <a:off x="1389861" y="537122"/>
              <a:ext cx="72252" cy="8991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p:cNvSpPr/>
            <p:nvPr/>
          </p:nvSpPr>
          <p:spPr>
            <a:xfrm>
              <a:off x="1784876" y="104439"/>
              <a:ext cx="69041" cy="440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744587" y="29628"/>
              <a:ext cx="149617" cy="1496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ectangle 37"/>
            <p:cNvSpPr/>
            <p:nvPr/>
          </p:nvSpPr>
          <p:spPr>
            <a:xfrm rot="16200000">
              <a:off x="1587369" y="340315"/>
              <a:ext cx="69041" cy="46405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 name="TextBox 1"/>
          <p:cNvSpPr txBox="1"/>
          <p:nvPr/>
        </p:nvSpPr>
        <p:spPr>
          <a:xfrm>
            <a:off x="5835522" y="3867150"/>
            <a:ext cx="997389" cy="461665"/>
          </a:xfrm>
          <a:prstGeom prst="rect">
            <a:avLst/>
          </a:prstGeom>
          <a:noFill/>
        </p:spPr>
        <p:txBody>
          <a:bodyPr wrap="none" rtlCol="0">
            <a:spAutoFit/>
          </a:bodyPr>
          <a:lstStyle/>
          <a:p>
            <a:r>
              <a:rPr lang="en-US" sz="2400" dirty="0">
                <a:solidFill>
                  <a:srgbClr val="C00000"/>
                </a:solidFill>
              </a:rPr>
              <a:t>Gb 4.1</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31478"/>
            <a:ext cx="9143244" cy="512022"/>
          </a:xfrm>
          <a:prstGeom prst="rect">
            <a:avLst/>
          </a:prstGeom>
        </p:spPr>
      </p:pic>
    </p:spTree>
    <p:extLst>
      <p:ext uri="{BB962C8B-B14F-4D97-AF65-F5344CB8AC3E}">
        <p14:creationId xmlns:p14="http://schemas.microsoft.com/office/powerpoint/2010/main" val="300367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up)">
                                      <p:cBhvr>
                                        <p:cTn id="13" dur="500"/>
                                        <p:tgtEl>
                                          <p:spTgt spid="34"/>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532" y="449654"/>
            <a:ext cx="3945467" cy="3945467"/>
          </a:xfrm>
          <a:prstGeom prst="rect">
            <a:avLst/>
          </a:prstGeom>
        </p:spPr>
      </p:pic>
      <p:sp>
        <p:nvSpPr>
          <p:cNvPr id="4" name="Rounded Rectangle 3"/>
          <p:cNvSpPr/>
          <p:nvPr/>
        </p:nvSpPr>
        <p:spPr>
          <a:xfrm>
            <a:off x="1447800" y="4105680"/>
            <a:ext cx="1993900" cy="578882"/>
          </a:xfrm>
          <a:prstGeom prst="roundRect">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400" dirty="0">
                <a:solidFill>
                  <a:schemeClr val="tx1"/>
                </a:solidFill>
              </a:rPr>
              <a:t>Source:</a:t>
            </a:r>
          </a:p>
          <a:p>
            <a:r>
              <a:rPr lang="en-US" sz="1400" dirty="0">
                <a:solidFill>
                  <a:schemeClr val="tx1"/>
                </a:solidFill>
              </a:rPr>
              <a:t>freepik.com/</a:t>
            </a:r>
            <a:r>
              <a:rPr lang="en-US" sz="1400" dirty="0" err="1">
                <a:solidFill>
                  <a:schemeClr val="tx1"/>
                </a:solidFill>
              </a:rPr>
              <a:t>pch.vector</a:t>
            </a:r>
            <a:endParaRPr lang="en-US" sz="1400" dirty="0">
              <a:solidFill>
                <a:schemeClr val="tx1"/>
              </a:solidFill>
            </a:endParaRPr>
          </a:p>
        </p:txBody>
      </p:sp>
      <p:sp>
        <p:nvSpPr>
          <p:cNvPr id="9" name="Content Placeholder 2"/>
          <p:cNvSpPr txBox="1">
            <a:spLocks/>
          </p:cNvSpPr>
          <p:nvPr/>
        </p:nvSpPr>
        <p:spPr>
          <a:xfrm>
            <a:off x="4724400" y="865279"/>
            <a:ext cx="3905249" cy="3114215"/>
          </a:xfrm>
          <a:prstGeom prst="roundRect">
            <a:avLst/>
          </a:prstGeom>
          <a:noFill/>
        </p:spPr>
        <p:style>
          <a:lnRef idx="0">
            <a:scrgbClr r="0" g="0" b="0"/>
          </a:lnRef>
          <a:fillRef idx="0">
            <a:scrgbClr r="0" g="0" b="0"/>
          </a:fillRef>
          <a:effectRef idx="0">
            <a:scrgbClr r="0" g="0" b="0"/>
          </a:effectRef>
          <a:fontRef idx="minor">
            <a:schemeClr val="lt1"/>
          </a:fontRef>
        </p:style>
        <p:txBody>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a:buNone/>
            </a:pPr>
            <a:r>
              <a:rPr lang="en-US" sz="2400" i="1" dirty="0">
                <a:solidFill>
                  <a:srgbClr val="007AFF"/>
                </a:solidFill>
                <a:latin typeface="Times New Roman" panose="02020603050405020304" pitchFamily="18" charset="0"/>
                <a:cs typeface="Times New Roman" panose="02020603050405020304" pitchFamily="18" charset="0"/>
              </a:rPr>
              <a:t>Have you ever used an online service application?</a:t>
            </a:r>
          </a:p>
          <a:p>
            <a:pPr marL="0" indent="0" algn="ctr">
              <a:buNone/>
            </a:pPr>
            <a:endParaRPr lang="en-US" sz="1050" i="1" dirty="0">
              <a:solidFill>
                <a:srgbClr val="007AFF"/>
              </a:solidFill>
              <a:latin typeface="Times New Roman" panose="02020603050405020304" pitchFamily="18" charset="0"/>
              <a:cs typeface="Times New Roman" panose="02020603050405020304" pitchFamily="18" charset="0"/>
            </a:endParaRPr>
          </a:p>
          <a:p>
            <a:pPr marL="0" indent="0" algn="ctr">
              <a:buNone/>
            </a:pPr>
            <a:r>
              <a:rPr lang="en-US" sz="2400" i="1" dirty="0">
                <a:solidFill>
                  <a:srgbClr val="007AFF"/>
                </a:solidFill>
                <a:latin typeface="Times New Roman" panose="02020603050405020304" pitchFamily="18" charset="0"/>
                <a:cs typeface="Times New Roman" panose="02020603050405020304" pitchFamily="18" charset="0"/>
              </a:rPr>
              <a:t>How did you learn to use the application?</a:t>
            </a:r>
          </a:p>
          <a:p>
            <a:pPr marL="0" indent="0" algn="ctr">
              <a:buNone/>
            </a:pPr>
            <a:endParaRPr lang="en-US" sz="1050" i="1" dirty="0">
              <a:solidFill>
                <a:srgbClr val="007AFF"/>
              </a:solidFill>
              <a:latin typeface="Times New Roman" panose="02020603050405020304" pitchFamily="18" charset="0"/>
              <a:cs typeface="Times New Roman" panose="02020603050405020304" pitchFamily="18" charset="0"/>
            </a:endParaRPr>
          </a:p>
          <a:p>
            <a:pPr marL="0" indent="0" algn="ctr">
              <a:buNone/>
            </a:pPr>
            <a:r>
              <a:rPr lang="en-US" sz="2400" i="1" dirty="0">
                <a:solidFill>
                  <a:srgbClr val="007AFF"/>
                </a:solidFill>
                <a:latin typeface="Times New Roman" panose="02020603050405020304" pitchFamily="18" charset="0"/>
                <a:cs typeface="Times New Roman" panose="02020603050405020304" pitchFamily="18" charset="0"/>
              </a:rPr>
              <a:t>Procedure texts help you learn how to do something.</a:t>
            </a:r>
          </a:p>
        </p:txBody>
      </p:sp>
    </p:spTree>
    <p:extLst>
      <p:ext uri="{BB962C8B-B14F-4D97-AF65-F5344CB8AC3E}">
        <p14:creationId xmlns:p14="http://schemas.microsoft.com/office/powerpoint/2010/main" val="925776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254472"/>
            <a:ext cx="4477793" cy="2985195"/>
          </a:xfrm>
          <a:prstGeom prst="rect">
            <a:avLst/>
          </a:prstGeom>
        </p:spPr>
      </p:pic>
      <p:sp>
        <p:nvSpPr>
          <p:cNvPr id="2" name="Title 1"/>
          <p:cNvSpPr>
            <a:spLocks noGrp="1"/>
          </p:cNvSpPr>
          <p:nvPr>
            <p:ph type="title"/>
          </p:nvPr>
        </p:nvSpPr>
        <p:spPr>
          <a:xfrm>
            <a:off x="457200" y="345655"/>
            <a:ext cx="8229600" cy="765571"/>
          </a:xfrm>
          <a:prstGeom prst="roundRect">
            <a:avLst/>
          </a:prstGeom>
          <a:solidFill>
            <a:srgbClr val="FF735C"/>
          </a:solidFill>
          <a:ln>
            <a:noFill/>
          </a:ln>
        </p:spPr>
        <p:style>
          <a:lnRef idx="0">
            <a:scrgbClr r="0" g="0" b="0"/>
          </a:lnRef>
          <a:fillRef idx="0">
            <a:scrgbClr r="0" g="0" b="0"/>
          </a:fillRef>
          <a:effectRef idx="0">
            <a:scrgbClr r="0" g="0" b="0"/>
          </a:effectRef>
          <a:fontRef idx="minor">
            <a:schemeClr val="lt1"/>
          </a:fontRef>
        </p:style>
        <p:txBody>
          <a:bodyPr/>
          <a:lstStyle/>
          <a:p>
            <a:r>
              <a:rPr lang="en-US" sz="4000" dirty="0">
                <a:solidFill>
                  <a:schemeClr val="bg1"/>
                </a:solidFill>
              </a:rPr>
              <a:t>Clarifying instructions or information</a:t>
            </a:r>
          </a:p>
        </p:txBody>
      </p:sp>
      <p:sp>
        <p:nvSpPr>
          <p:cNvPr id="3" name="Content Placeholder 2"/>
          <p:cNvSpPr>
            <a:spLocks noGrp="1"/>
          </p:cNvSpPr>
          <p:nvPr>
            <p:ph idx="1"/>
          </p:nvPr>
        </p:nvSpPr>
        <p:spPr>
          <a:xfrm>
            <a:off x="457200" y="1733550"/>
            <a:ext cx="4114800" cy="2027040"/>
          </a:xfrm>
          <a:prstGeom prst="roundRect">
            <a:avLst>
              <a:gd name="adj" fmla="val 6331"/>
            </a:avLst>
          </a:prstGeom>
          <a:noFill/>
          <a:ln w="28575" cap="flat" cmpd="sng" algn="ctr">
            <a:solidFill>
              <a:srgbClr val="FF735C"/>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p>
            <a:pPr marL="0" indent="0" algn="just">
              <a:buNone/>
            </a:pPr>
            <a:r>
              <a:rPr lang="en-US" sz="2000" dirty="0">
                <a:solidFill>
                  <a:srgbClr val="FF735C"/>
                </a:solidFill>
                <a:latin typeface="+mj-lt"/>
              </a:rPr>
              <a:t>We clarify to make sure that everyone in the group is on the same page and sets the right expectations. By clarification, you ensure that the listener understood what you said and reduce misunderstandings.</a:t>
            </a:r>
          </a:p>
        </p:txBody>
      </p:sp>
      <p:sp>
        <p:nvSpPr>
          <p:cNvPr id="5" name="Rectangle 4"/>
          <p:cNvSpPr/>
          <p:nvPr/>
        </p:nvSpPr>
        <p:spPr>
          <a:xfrm>
            <a:off x="6400800" y="4095750"/>
            <a:ext cx="2133600" cy="523220"/>
          </a:xfrm>
          <a:prstGeom prst="rect">
            <a:avLst/>
          </a:prstGeom>
        </p:spPr>
        <p:txBody>
          <a:bodyPr wrap="square">
            <a:spAutoFit/>
          </a:bodyPr>
          <a:lstStyle/>
          <a:p>
            <a:r>
              <a:rPr lang="en-US" sz="1400" dirty="0"/>
              <a:t>Source: freepik.com/</a:t>
            </a:r>
            <a:r>
              <a:rPr lang="en-US" sz="1400" dirty="0" err="1"/>
              <a:t>storyset</a:t>
            </a:r>
            <a:endParaRPr lang="en-US" sz="1400" dirty="0"/>
          </a:p>
        </p:txBody>
      </p:sp>
    </p:spTree>
    <p:extLst>
      <p:ext uri="{BB962C8B-B14F-4D97-AF65-F5344CB8AC3E}">
        <p14:creationId xmlns:p14="http://schemas.microsoft.com/office/powerpoint/2010/main" val="382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00350"/>
            <a:ext cx="4267200" cy="1752599"/>
          </a:xfrm>
          <a:prstGeom prst="foldedCorner">
            <a:avLst>
              <a:gd name="adj" fmla="val 22935"/>
            </a:avLst>
          </a:prstGeom>
          <a:noFill/>
          <a:ln w="28575" cap="flat" cmpd="sng" algn="ctr">
            <a:solidFill>
              <a:srgbClr val="FF735C"/>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marL="0" indent="0">
              <a:buNone/>
            </a:pPr>
            <a:r>
              <a:rPr lang="en-US" sz="1800" dirty="0">
                <a:solidFill>
                  <a:srgbClr val="FF735C"/>
                </a:solidFill>
              </a:rPr>
              <a:t>Expressions to </a:t>
            </a:r>
            <a:r>
              <a:rPr lang="en-US" sz="1800" b="1" dirty="0">
                <a:solidFill>
                  <a:srgbClr val="FF735C"/>
                </a:solidFill>
              </a:rPr>
              <a:t>ask for further explanation</a:t>
            </a:r>
            <a:r>
              <a:rPr lang="en-US" sz="1800" dirty="0">
                <a:solidFill>
                  <a:srgbClr val="FF735C"/>
                </a:solidFill>
              </a:rPr>
              <a:t>:</a:t>
            </a:r>
          </a:p>
          <a:p>
            <a:pPr indent="-230188"/>
            <a:r>
              <a:rPr lang="en-US" sz="1800" dirty="0">
                <a:solidFill>
                  <a:srgbClr val="FF735C"/>
                </a:solidFill>
              </a:rPr>
              <a:t>Could you explain that to me again?</a:t>
            </a:r>
          </a:p>
          <a:p>
            <a:pPr indent="-230188"/>
            <a:r>
              <a:rPr lang="en-US" sz="1800" dirty="0">
                <a:solidFill>
                  <a:srgbClr val="FF735C"/>
                </a:solidFill>
              </a:rPr>
              <a:t>Be specific, please.</a:t>
            </a:r>
          </a:p>
          <a:p>
            <a:pPr indent="-230188"/>
            <a:r>
              <a:rPr lang="en-US" sz="1800" dirty="0">
                <a:solidFill>
                  <a:srgbClr val="FF735C"/>
                </a:solidFill>
              </a:rPr>
              <a:t>Let’s summarize . . ..</a:t>
            </a:r>
          </a:p>
          <a:p>
            <a:pPr indent="-230188"/>
            <a:r>
              <a:rPr lang="en-US" sz="1800" dirty="0">
                <a:solidFill>
                  <a:srgbClr val="FF735C"/>
                </a:solidFill>
              </a:rPr>
              <a:t>Sorry, but I don’t get it.</a:t>
            </a:r>
          </a:p>
          <a:p>
            <a:pPr marL="0" indent="0">
              <a:buNone/>
            </a:pPr>
            <a:endParaRPr lang="en-US" sz="1000" dirty="0">
              <a:solidFill>
                <a:srgbClr val="FF735C"/>
              </a:solidFill>
            </a:endParaRPr>
          </a:p>
        </p:txBody>
      </p:sp>
      <p:sp>
        <p:nvSpPr>
          <p:cNvPr id="7" name="Title 1"/>
          <p:cNvSpPr txBox="1">
            <a:spLocks/>
          </p:cNvSpPr>
          <p:nvPr/>
        </p:nvSpPr>
        <p:spPr>
          <a:xfrm>
            <a:off x="457200" y="345655"/>
            <a:ext cx="8229600" cy="765571"/>
          </a:xfrm>
          <a:prstGeom prst="roundRect">
            <a:avLst/>
          </a:prstGeom>
          <a:solidFill>
            <a:srgbClr val="FF735C"/>
          </a:solidFill>
        </p:spPr>
        <p:style>
          <a:lnRef idx="0">
            <a:scrgbClr r="0" g="0" b="0"/>
          </a:lnRef>
          <a:fillRef idx="0">
            <a:scrgbClr r="0" g="0" b="0"/>
          </a:fillRef>
          <a:effectRef idx="0">
            <a:scrgbClr r="0" g="0" b="0"/>
          </a:effectRef>
          <a:fontRef idx="minor">
            <a:schemeClr val="lt1"/>
          </a:fontRef>
        </p:style>
        <p:txBody>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4000">
                <a:solidFill>
                  <a:schemeClr val="bg1"/>
                </a:solidFill>
              </a:rPr>
              <a:t>Clarifying instructions or information</a:t>
            </a:r>
            <a:endParaRPr lang="en-US" sz="4000" dirty="0">
              <a:solidFill>
                <a:schemeClr val="bg1"/>
              </a:solidFill>
            </a:endParaRPr>
          </a:p>
        </p:txBody>
      </p:sp>
      <p:sp>
        <p:nvSpPr>
          <p:cNvPr id="8" name="Content Placeholder 2"/>
          <p:cNvSpPr txBox="1">
            <a:spLocks/>
          </p:cNvSpPr>
          <p:nvPr/>
        </p:nvSpPr>
        <p:spPr>
          <a:xfrm>
            <a:off x="4724400" y="2800350"/>
            <a:ext cx="3968496" cy="1371600"/>
          </a:xfrm>
          <a:prstGeom prst="foldedCorner">
            <a:avLst>
              <a:gd name="adj" fmla="val 22935"/>
            </a:avLst>
          </a:prstGeom>
          <a:ln w="28575" cap="flat" cmpd="sng" algn="ctr">
            <a:solidFill>
              <a:srgbClr val="FF735C"/>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lvl1pPr marL="342900" indent="-342900" algn="l" defTabSz="914400" rtl="0" eaLnBrk="1" latinLnBrk="0" hangingPunct="1">
              <a:spcBef>
                <a:spcPct val="20000"/>
              </a:spcBef>
              <a:buFont typeface="Arial" pitchFamily="34" charset="0"/>
              <a:buChar char="•"/>
              <a:defRPr sz="3200" kern="1200">
                <a:solidFill>
                  <a:schemeClr val="accent3"/>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3"/>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3"/>
                </a:solidFill>
                <a:latin typeface="+mn-lt"/>
                <a:ea typeface="+mn-ea"/>
                <a:cs typeface="+mn-cs"/>
              </a:defRPr>
            </a:lvl9pPr>
          </a:lstStyle>
          <a:p>
            <a:pPr marL="0" indent="0">
              <a:buFont typeface="Arial" pitchFamily="34" charset="0"/>
              <a:buNone/>
            </a:pPr>
            <a:r>
              <a:rPr lang="en-US" sz="1800" dirty="0">
                <a:solidFill>
                  <a:srgbClr val="FF735C"/>
                </a:solidFill>
              </a:rPr>
              <a:t>Expressions to </a:t>
            </a:r>
            <a:r>
              <a:rPr lang="en-US" sz="1800" b="1" dirty="0">
                <a:solidFill>
                  <a:srgbClr val="FF735C"/>
                </a:solidFill>
              </a:rPr>
              <a:t>say that you understood</a:t>
            </a:r>
            <a:r>
              <a:rPr lang="en-US" sz="1800" dirty="0">
                <a:solidFill>
                  <a:srgbClr val="FF735C"/>
                </a:solidFill>
              </a:rPr>
              <a:t>:</a:t>
            </a:r>
          </a:p>
          <a:p>
            <a:pPr indent="-230188"/>
            <a:r>
              <a:rPr lang="en-US" sz="1800" dirty="0">
                <a:solidFill>
                  <a:srgbClr val="FF735C"/>
                </a:solidFill>
              </a:rPr>
              <a:t>I got it. Thank you!</a:t>
            </a:r>
          </a:p>
          <a:p>
            <a:pPr indent="-230188"/>
            <a:r>
              <a:rPr lang="en-US" sz="1800" dirty="0">
                <a:solidFill>
                  <a:srgbClr val="FF735C"/>
                </a:solidFill>
              </a:rPr>
              <a:t>Ah, I see. Thanks for clarifying.</a:t>
            </a:r>
          </a:p>
          <a:p>
            <a:pPr indent="-230188"/>
            <a:r>
              <a:rPr lang="en-US" sz="1800" dirty="0">
                <a:solidFill>
                  <a:srgbClr val="FF735C"/>
                </a:solidFill>
              </a:rPr>
              <a:t>Now, I understand. Thanks a lot.</a:t>
            </a:r>
          </a:p>
          <a:p>
            <a:pPr marL="0" indent="0">
              <a:buFont typeface="Arial" pitchFamily="34" charset="0"/>
              <a:buNone/>
            </a:pPr>
            <a:endParaRPr lang="en-US" sz="1000" dirty="0">
              <a:solidFill>
                <a:srgbClr val="FF735C"/>
              </a:solidFill>
            </a:endParaRPr>
          </a:p>
        </p:txBody>
      </p:sp>
      <p:sp>
        <p:nvSpPr>
          <p:cNvPr id="9" name="Content Placeholder 2"/>
          <p:cNvSpPr txBox="1">
            <a:spLocks/>
          </p:cNvSpPr>
          <p:nvPr/>
        </p:nvSpPr>
        <p:spPr>
          <a:xfrm>
            <a:off x="457200" y="1298137"/>
            <a:ext cx="8229600" cy="1426013"/>
          </a:xfrm>
          <a:prstGeom prst="roundRect">
            <a:avLst/>
          </a:prstGeom>
          <a:solidFill>
            <a:srgbClr val="FF735C"/>
          </a:solidFill>
        </p:spPr>
        <p:style>
          <a:lnRef idx="0">
            <a:scrgbClr r="0" g="0" b="0"/>
          </a:lnRef>
          <a:fillRef idx="0">
            <a:scrgbClr r="0" g="0" b="0"/>
          </a:fillRef>
          <a:effectRef idx="0">
            <a:scrgbClr r="0" g="0" b="0"/>
          </a:effectRef>
          <a:fontRef idx="minor">
            <a:schemeClr val="lt1"/>
          </a:fontRef>
        </p:style>
        <p:txBody>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2803525" indent="-2803525">
              <a:buFont typeface="Arial" pitchFamily="34" charset="0"/>
              <a:buNone/>
            </a:pPr>
            <a:r>
              <a:rPr lang="en-US" sz="2000" b="1" dirty="0">
                <a:solidFill>
                  <a:schemeClr val="bg1"/>
                </a:solidFill>
              </a:rPr>
              <a:t>Clarifications </a:t>
            </a:r>
            <a:r>
              <a:rPr lang="en-US" sz="2000" dirty="0">
                <a:solidFill>
                  <a:schemeClr val="bg1"/>
                </a:solidFill>
              </a:rPr>
              <a:t>to assist a speaker to open or expand their thoughts:</a:t>
            </a:r>
          </a:p>
          <a:p>
            <a:r>
              <a:rPr lang="en-US" sz="1800" dirty="0">
                <a:solidFill>
                  <a:schemeClr val="bg1"/>
                </a:solidFill>
              </a:rPr>
              <a:t>When did you open our first online service?</a:t>
            </a:r>
          </a:p>
          <a:p>
            <a:r>
              <a:rPr lang="en-US" sz="1800" dirty="0">
                <a:solidFill>
                  <a:schemeClr val="bg1"/>
                </a:solidFill>
              </a:rPr>
              <a:t>Why were you sure that it was your passion?</a:t>
            </a:r>
          </a:p>
          <a:p>
            <a:r>
              <a:rPr lang="en-US" sz="1800" dirty="0">
                <a:solidFill>
                  <a:schemeClr val="bg1"/>
                </a:solidFill>
              </a:rPr>
              <a:t>Sorry, but I’m unsure about what you mean. Could you repeat, please?</a:t>
            </a:r>
          </a:p>
        </p:txBody>
      </p:sp>
    </p:spTree>
    <p:extLst>
      <p:ext uri="{BB962C8B-B14F-4D97-AF65-F5344CB8AC3E}">
        <p14:creationId xmlns:p14="http://schemas.microsoft.com/office/powerpoint/2010/main" val="1987646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0779"/>
            <a:ext cx="4267200" cy="765571"/>
          </a:xfrm>
          <a:prstGeom prst="roundRect">
            <a:avLst/>
          </a:prstGeom>
          <a:solidFill>
            <a:srgbClr val="007AFF">
              <a:alpha val="50000"/>
            </a:srgbClr>
          </a:solidFill>
          <a:ln>
            <a:noFill/>
          </a:ln>
        </p:spPr>
        <p:style>
          <a:lnRef idx="0">
            <a:scrgbClr r="0" g="0" b="0"/>
          </a:lnRef>
          <a:fillRef idx="0">
            <a:scrgbClr r="0" g="0" b="0"/>
          </a:fillRef>
          <a:effectRef idx="0">
            <a:scrgbClr r="0" g="0" b="0"/>
          </a:effectRef>
          <a:fontRef idx="minor">
            <a:schemeClr val="lt1"/>
          </a:fontRef>
        </p:style>
        <p:txBody>
          <a:bodyPr/>
          <a:lstStyle/>
          <a:p>
            <a:r>
              <a:rPr lang="en-US" dirty="0">
                <a:solidFill>
                  <a:schemeClr val="bg1"/>
                </a:solidFill>
              </a:rPr>
              <a:t>Idioms</a:t>
            </a:r>
          </a:p>
        </p:txBody>
      </p:sp>
      <p:sp>
        <p:nvSpPr>
          <p:cNvPr id="3" name="Content Placeholder 2"/>
          <p:cNvSpPr>
            <a:spLocks noGrp="1"/>
          </p:cNvSpPr>
          <p:nvPr>
            <p:ph idx="1"/>
          </p:nvPr>
        </p:nvSpPr>
        <p:spPr>
          <a:xfrm>
            <a:off x="228600" y="1428750"/>
            <a:ext cx="4267200" cy="3124200"/>
          </a:xfrm>
          <a:prstGeom prst="roundRect">
            <a:avLst>
              <a:gd name="adj" fmla="val 6331"/>
            </a:avLst>
          </a:prstGeom>
          <a:noFill/>
          <a:ln w="28575" cap="flat" cmpd="sng" algn="ctr">
            <a:solidFill>
              <a:srgbClr val="007A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p>
            <a:pPr marL="0" indent="0" algn="just">
              <a:buNone/>
            </a:pPr>
            <a:r>
              <a:rPr lang="en-US" sz="2000" dirty="0">
                <a:solidFill>
                  <a:srgbClr val="007AFF"/>
                </a:solidFill>
                <a:latin typeface="+mj-lt"/>
              </a:rPr>
              <a:t>An idiom is a set combination of words that has a specific meaning, which usually cannot be inferred from the meanings of the individual words.</a:t>
            </a:r>
          </a:p>
          <a:p>
            <a:pPr marL="0" indent="0" algn="just">
              <a:buNone/>
            </a:pPr>
            <a:r>
              <a:rPr lang="en-US" sz="2000" dirty="0">
                <a:solidFill>
                  <a:srgbClr val="007AFF"/>
                </a:solidFill>
                <a:latin typeface="+mj-lt"/>
              </a:rPr>
              <a:t>Example:</a:t>
            </a:r>
          </a:p>
          <a:p>
            <a:pPr marL="282575" indent="-282575" algn="just">
              <a:buFont typeface="Wingdings" panose="05000000000000000000" pitchFamily="2" charset="2"/>
              <a:buChar char="q"/>
            </a:pPr>
            <a:r>
              <a:rPr lang="en-US" sz="2000" i="1" dirty="0">
                <a:solidFill>
                  <a:srgbClr val="007AFF"/>
                </a:solidFill>
                <a:latin typeface="+mj-lt"/>
              </a:rPr>
              <a:t>racked someone’s brain</a:t>
            </a:r>
          </a:p>
          <a:p>
            <a:pPr marL="282575" indent="-282575" algn="just">
              <a:buFont typeface="Wingdings" panose="05000000000000000000" pitchFamily="2" charset="2"/>
              <a:buChar char="q"/>
            </a:pPr>
            <a:r>
              <a:rPr lang="en-US" sz="2000" i="1" dirty="0">
                <a:solidFill>
                  <a:srgbClr val="007AFF"/>
                </a:solidFill>
                <a:latin typeface="+mj-lt"/>
              </a:rPr>
              <a:t>putting someone’s foot in it</a:t>
            </a:r>
          </a:p>
          <a:p>
            <a:pPr marL="282575" indent="-282575" algn="just">
              <a:buFont typeface="Wingdings" panose="05000000000000000000" pitchFamily="2" charset="2"/>
              <a:buChar char="q"/>
            </a:pPr>
            <a:r>
              <a:rPr lang="en-US" sz="2000" i="1" dirty="0">
                <a:solidFill>
                  <a:srgbClr val="007AFF"/>
                </a:solidFill>
                <a:latin typeface="+mj-lt"/>
              </a:rPr>
              <a:t>pulling someone’s leg</a:t>
            </a:r>
          </a:p>
        </p:txBody>
      </p:sp>
      <p:sp>
        <p:nvSpPr>
          <p:cNvPr id="6" name="Title 1"/>
          <p:cNvSpPr txBox="1">
            <a:spLocks/>
          </p:cNvSpPr>
          <p:nvPr/>
        </p:nvSpPr>
        <p:spPr>
          <a:xfrm>
            <a:off x="4648200" y="510778"/>
            <a:ext cx="4267200" cy="765571"/>
          </a:xfrm>
          <a:prstGeom prst="roundRect">
            <a:avLst/>
          </a:prstGeom>
          <a:solidFill>
            <a:srgbClr val="FF735C">
              <a:alpha val="50000"/>
            </a:srgbClr>
          </a:solidFill>
        </p:spPr>
        <p:style>
          <a:lnRef idx="0">
            <a:scrgbClr r="0" g="0" b="0"/>
          </a:lnRef>
          <a:fillRef idx="0">
            <a:scrgbClr r="0" g="0" b="0"/>
          </a:fillRef>
          <a:effectRef idx="0">
            <a:scrgbClr r="0" g="0" b="0"/>
          </a:effectRef>
          <a:fontRef idx="minor">
            <a:schemeClr val="lt1"/>
          </a:fontRef>
        </p:style>
        <p:txBody>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dirty="0">
                <a:solidFill>
                  <a:schemeClr val="accent6">
                    <a:lumMod val="50000"/>
                  </a:schemeClr>
                </a:solidFill>
              </a:rPr>
              <a:t>Proverbs</a:t>
            </a:r>
          </a:p>
        </p:txBody>
      </p:sp>
      <p:sp>
        <p:nvSpPr>
          <p:cNvPr id="7" name="Content Placeholder 2"/>
          <p:cNvSpPr txBox="1">
            <a:spLocks/>
          </p:cNvSpPr>
          <p:nvPr/>
        </p:nvSpPr>
        <p:spPr>
          <a:xfrm>
            <a:off x="4648200" y="1428750"/>
            <a:ext cx="4267200" cy="3124200"/>
          </a:xfrm>
          <a:prstGeom prst="roundRect">
            <a:avLst>
              <a:gd name="adj" fmla="val 6331"/>
            </a:avLst>
          </a:prstGeom>
          <a:ln w="28575" cap="flat" cmpd="sng" algn="ctr">
            <a:solidFill>
              <a:srgbClr val="FF735C"/>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lvl1pPr marL="342900" indent="-342900" algn="l" defTabSz="914400" rtl="0" eaLnBrk="1" latinLnBrk="0" hangingPunct="1">
              <a:spcBef>
                <a:spcPct val="20000"/>
              </a:spcBef>
              <a:buFont typeface="Arial"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9pPr>
          </a:lstStyle>
          <a:p>
            <a:pPr marL="0" indent="0" algn="just">
              <a:buNone/>
            </a:pPr>
            <a:r>
              <a:rPr lang="en-US" sz="2000" dirty="0">
                <a:solidFill>
                  <a:srgbClr val="FF735C"/>
                </a:solidFill>
                <a:latin typeface="+mj-lt"/>
              </a:rPr>
              <a:t>A proverb is a brief and specific phrase that reflects a reality based on common sense or human experience. People tend to use proverbs to warn or give an advice.</a:t>
            </a:r>
          </a:p>
          <a:p>
            <a:pPr marL="0" indent="0" algn="just">
              <a:buNone/>
            </a:pPr>
            <a:r>
              <a:rPr lang="en-US" sz="2000" dirty="0">
                <a:solidFill>
                  <a:srgbClr val="FF735C"/>
                </a:solidFill>
                <a:latin typeface="+mj-lt"/>
              </a:rPr>
              <a:t>Example:</a:t>
            </a:r>
          </a:p>
          <a:p>
            <a:pPr marL="280988" indent="-280988" algn="just">
              <a:buFont typeface="Wingdings" panose="05000000000000000000" pitchFamily="2" charset="2"/>
              <a:buChar char="ü"/>
            </a:pPr>
            <a:r>
              <a:rPr lang="en-US" sz="2000" i="1" dirty="0">
                <a:solidFill>
                  <a:srgbClr val="FF735C"/>
                </a:solidFill>
                <a:latin typeface="+mj-lt"/>
              </a:rPr>
              <a:t>A bird in the hand is worth two in the bush.</a:t>
            </a:r>
          </a:p>
          <a:p>
            <a:pPr marL="280988" indent="-280988" algn="just">
              <a:buFont typeface="Wingdings" panose="05000000000000000000" pitchFamily="2" charset="2"/>
              <a:buChar char="ü"/>
            </a:pPr>
            <a:r>
              <a:rPr lang="en-US" sz="2000" i="1" dirty="0">
                <a:solidFill>
                  <a:srgbClr val="FF735C"/>
                </a:solidFill>
                <a:latin typeface="+mj-lt"/>
              </a:rPr>
              <a:t>Don’t judge a book by its cover.</a:t>
            </a:r>
          </a:p>
        </p:txBody>
      </p:sp>
    </p:spTree>
    <p:extLst>
      <p:ext uri="{BB962C8B-B14F-4D97-AF65-F5344CB8AC3E}">
        <p14:creationId xmlns:p14="http://schemas.microsoft.com/office/powerpoint/2010/main" val="543449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05400" y="1123950"/>
            <a:ext cx="3596640" cy="3352800"/>
          </a:xfrm>
          <a:prstGeom prst="roundRect">
            <a:avLst/>
          </a:prstGeom>
          <a:solidFill>
            <a:srgbClr val="AEB1F6"/>
          </a:solidFill>
          <a:ln>
            <a:noFill/>
          </a:ln>
        </p:spPr>
        <p:style>
          <a:lnRef idx="0">
            <a:scrgbClr r="0" g="0" b="0"/>
          </a:lnRef>
          <a:fillRef idx="0">
            <a:scrgbClr r="0" g="0" b="0"/>
          </a:fillRef>
          <a:effectRef idx="0">
            <a:scrgbClr r="0" g="0" b="0"/>
          </a:effectRef>
          <a:fontRef idx="minor">
            <a:schemeClr val="lt1"/>
          </a:fontRef>
        </p:style>
        <p:txBody>
          <a:bodyPr/>
          <a:lstStyle/>
          <a:p>
            <a:pPr marL="0" indent="0" algn="just">
              <a:buNone/>
            </a:pPr>
            <a:r>
              <a:rPr lang="en-US" sz="2400" dirty="0">
                <a:solidFill>
                  <a:schemeClr val="bg1"/>
                </a:solidFill>
              </a:rPr>
              <a:t>A procedure text is a text that is designed to describe how something is achieved through a sequence of actions or steps. It explains how to make or do something in a sequence of steps.</a:t>
            </a:r>
          </a:p>
        </p:txBody>
      </p:sp>
      <p:sp>
        <p:nvSpPr>
          <p:cNvPr id="9" name="Title 1"/>
          <p:cNvSpPr txBox="1">
            <a:spLocks/>
          </p:cNvSpPr>
          <p:nvPr/>
        </p:nvSpPr>
        <p:spPr>
          <a:xfrm>
            <a:off x="457200" y="205979"/>
            <a:ext cx="8229600" cy="704850"/>
          </a:xfrm>
          <a:prstGeom prst="rect">
            <a:avLst/>
          </a:prstGeom>
          <a:solidFill>
            <a:srgbClr val="AEB1F6"/>
          </a:solidFill>
        </p:spPr>
        <p:style>
          <a:lnRef idx="0">
            <a:schemeClr val="accent5"/>
          </a:lnRef>
          <a:fillRef idx="3">
            <a:schemeClr val="accent5"/>
          </a:fillRef>
          <a:effectRef idx="3">
            <a:schemeClr val="accent5"/>
          </a:effectRef>
          <a:fontRef idx="minor">
            <a:schemeClr val="lt1"/>
          </a:fontRef>
        </p:style>
        <p:txBody>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dirty="0">
                <a:solidFill>
                  <a:schemeClr val="bg1"/>
                </a:solidFill>
              </a:rPr>
              <a:t>Procedure Text</a:t>
            </a:r>
          </a:p>
        </p:txBody>
      </p:sp>
      <p:sp>
        <p:nvSpPr>
          <p:cNvPr id="5" name="Rectangle 4"/>
          <p:cNvSpPr/>
          <p:nvPr/>
        </p:nvSpPr>
        <p:spPr>
          <a:xfrm>
            <a:off x="2657840" y="4019550"/>
            <a:ext cx="2133600" cy="523220"/>
          </a:xfrm>
          <a:prstGeom prst="rect">
            <a:avLst/>
          </a:prstGeom>
        </p:spPr>
        <p:txBody>
          <a:bodyPr wrap="square">
            <a:spAutoFit/>
          </a:bodyPr>
          <a:lstStyle/>
          <a:p>
            <a:r>
              <a:rPr lang="en-US" sz="1400" dirty="0"/>
              <a:t>Source: pixabay.com/</a:t>
            </a:r>
            <a:r>
              <a:rPr lang="en-US" sz="1400" dirty="0" err="1"/>
              <a:t>Pexels</a:t>
            </a:r>
            <a:endParaRPr lang="en-US" sz="14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371600"/>
            <a:ext cx="4334240" cy="2647950"/>
          </a:xfrm>
          <a:prstGeom prst="rect">
            <a:avLst/>
          </a:prstGeom>
        </p:spPr>
      </p:pic>
    </p:spTree>
    <p:extLst>
      <p:ext uri="{BB962C8B-B14F-4D97-AF65-F5344CB8AC3E}">
        <p14:creationId xmlns:p14="http://schemas.microsoft.com/office/powerpoint/2010/main" val="345370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0779"/>
            <a:ext cx="4267200" cy="765571"/>
          </a:xfrm>
          <a:prstGeom prst="roundRect">
            <a:avLst/>
          </a:prstGeom>
          <a:solidFill>
            <a:schemeClr val="accent2">
              <a:lumMod val="50000"/>
              <a:alpha val="50000"/>
            </a:schemeClr>
          </a:solidFill>
          <a:ln>
            <a:noFill/>
          </a:ln>
        </p:spPr>
        <p:style>
          <a:lnRef idx="0">
            <a:scrgbClr r="0" g="0" b="0"/>
          </a:lnRef>
          <a:fillRef idx="0">
            <a:scrgbClr r="0" g="0" b="0"/>
          </a:fillRef>
          <a:effectRef idx="0">
            <a:scrgbClr r="0" g="0" b="0"/>
          </a:effectRef>
          <a:fontRef idx="minor">
            <a:schemeClr val="lt1"/>
          </a:fontRef>
        </p:style>
        <p:txBody>
          <a:bodyPr/>
          <a:lstStyle/>
          <a:p>
            <a:r>
              <a:rPr lang="en-US" dirty="0">
                <a:solidFill>
                  <a:schemeClr val="bg1"/>
                </a:solidFill>
              </a:rPr>
              <a:t>Imperative Verbs</a:t>
            </a:r>
          </a:p>
        </p:txBody>
      </p:sp>
      <p:sp>
        <p:nvSpPr>
          <p:cNvPr id="3" name="Content Placeholder 2"/>
          <p:cNvSpPr>
            <a:spLocks noGrp="1"/>
          </p:cNvSpPr>
          <p:nvPr>
            <p:ph idx="1"/>
          </p:nvPr>
        </p:nvSpPr>
        <p:spPr>
          <a:xfrm>
            <a:off x="228600" y="1428750"/>
            <a:ext cx="4267200" cy="3124200"/>
          </a:xfrm>
          <a:prstGeom prst="roundRect">
            <a:avLst>
              <a:gd name="adj" fmla="val 6331"/>
            </a:avLst>
          </a:prstGeom>
          <a:noFill/>
          <a:ln w="28575" cap="flat" cmpd="sng" algn="ctr">
            <a:solidFill>
              <a:schemeClr val="accent2">
                <a:lumMod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p>
            <a:pPr marL="0" indent="341313" algn="just">
              <a:buNone/>
            </a:pPr>
            <a:r>
              <a:rPr lang="en-US" sz="2000" dirty="0">
                <a:solidFill>
                  <a:schemeClr val="accent2">
                    <a:lumMod val="50000"/>
                  </a:schemeClr>
                </a:solidFill>
                <a:latin typeface="+mj-lt"/>
              </a:rPr>
              <a:t>All the steps in a procedure are stated as commands. Sentences beginning with verbs are stated as commands. Imperative verb is a verb that gives an order or command. Example:</a:t>
            </a:r>
          </a:p>
          <a:p>
            <a:pPr algn="just">
              <a:buFont typeface="Wingdings" panose="05000000000000000000" pitchFamily="2" charset="2"/>
              <a:buChar char="ü"/>
            </a:pPr>
            <a:r>
              <a:rPr lang="en-US" sz="2000" i="1" u="sng" dirty="0">
                <a:solidFill>
                  <a:schemeClr val="accent2">
                    <a:lumMod val="50000"/>
                  </a:schemeClr>
                </a:solidFill>
                <a:latin typeface="+mj-lt"/>
              </a:rPr>
              <a:t>Open</a:t>
            </a:r>
            <a:r>
              <a:rPr lang="en-US" sz="2000" i="1" dirty="0">
                <a:solidFill>
                  <a:schemeClr val="accent2">
                    <a:lumMod val="50000"/>
                  </a:schemeClr>
                </a:solidFill>
                <a:latin typeface="+mj-lt"/>
              </a:rPr>
              <a:t> the Google calendar application.</a:t>
            </a:r>
          </a:p>
          <a:p>
            <a:pPr algn="just">
              <a:buFont typeface="Wingdings" panose="05000000000000000000" pitchFamily="2" charset="2"/>
              <a:buChar char="ü"/>
            </a:pPr>
            <a:r>
              <a:rPr lang="en-US" sz="2000" i="1" u="sng" dirty="0">
                <a:solidFill>
                  <a:schemeClr val="accent2">
                    <a:lumMod val="50000"/>
                  </a:schemeClr>
                </a:solidFill>
                <a:latin typeface="+mj-lt"/>
              </a:rPr>
              <a:t>Tap</a:t>
            </a:r>
            <a:r>
              <a:rPr lang="en-US" sz="2000" i="1" dirty="0">
                <a:solidFill>
                  <a:schemeClr val="accent2">
                    <a:lumMod val="50000"/>
                  </a:schemeClr>
                </a:solidFill>
                <a:latin typeface="+mj-lt"/>
              </a:rPr>
              <a:t> Edit.</a:t>
            </a:r>
          </a:p>
        </p:txBody>
      </p:sp>
      <p:sp>
        <p:nvSpPr>
          <p:cNvPr id="6" name="Title 1"/>
          <p:cNvSpPr txBox="1">
            <a:spLocks/>
          </p:cNvSpPr>
          <p:nvPr/>
        </p:nvSpPr>
        <p:spPr>
          <a:xfrm>
            <a:off x="4648200" y="510778"/>
            <a:ext cx="4267200" cy="765571"/>
          </a:xfrm>
          <a:prstGeom prst="roundRect">
            <a:avLst/>
          </a:prstGeom>
          <a:solidFill>
            <a:srgbClr val="AEB1F6">
              <a:alpha val="50000"/>
            </a:srgbClr>
          </a:solidFill>
        </p:spPr>
        <p:style>
          <a:lnRef idx="0">
            <a:scrgbClr r="0" g="0" b="0"/>
          </a:lnRef>
          <a:fillRef idx="0">
            <a:scrgbClr r="0" g="0" b="0"/>
          </a:fillRef>
          <a:effectRef idx="0">
            <a:scrgbClr r="0" g="0" b="0"/>
          </a:effectRef>
          <a:fontRef idx="minor">
            <a:schemeClr val="lt1"/>
          </a:fontRef>
        </p:style>
        <p:txBody>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dirty="0">
                <a:solidFill>
                  <a:schemeClr val="accent1">
                    <a:lumMod val="50000"/>
                  </a:schemeClr>
                </a:solidFill>
              </a:rPr>
              <a:t>Technical Terms</a:t>
            </a:r>
          </a:p>
        </p:txBody>
      </p:sp>
      <p:sp>
        <p:nvSpPr>
          <p:cNvPr id="7" name="Content Placeholder 2"/>
          <p:cNvSpPr txBox="1">
            <a:spLocks/>
          </p:cNvSpPr>
          <p:nvPr/>
        </p:nvSpPr>
        <p:spPr>
          <a:xfrm>
            <a:off x="4648200" y="1428750"/>
            <a:ext cx="4267200" cy="3124200"/>
          </a:xfrm>
          <a:prstGeom prst="roundRect">
            <a:avLst>
              <a:gd name="adj" fmla="val 6331"/>
            </a:avLst>
          </a:prstGeom>
          <a:ln w="28575" cap="flat" cmpd="sng" algn="ctr">
            <a:solidFill>
              <a:srgbClr val="AEB1F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a:lstStyle>
            <a:lvl1pPr marL="342900" indent="-342900" algn="l" defTabSz="914400" rtl="0" eaLnBrk="1" latinLnBrk="0" hangingPunct="1">
              <a:spcBef>
                <a:spcPct val="20000"/>
              </a:spcBef>
              <a:buFont typeface="Arial"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accent2"/>
                </a:solidFill>
                <a:latin typeface="+mn-lt"/>
                <a:ea typeface="+mn-ea"/>
                <a:cs typeface="+mn-cs"/>
              </a:defRPr>
            </a:lvl9pPr>
          </a:lstStyle>
          <a:p>
            <a:pPr marL="0" indent="0" algn="just">
              <a:buNone/>
            </a:pPr>
            <a:r>
              <a:rPr lang="en-US" sz="2000" dirty="0">
                <a:solidFill>
                  <a:schemeClr val="accent1">
                    <a:lumMod val="50000"/>
                  </a:schemeClr>
                </a:solidFill>
                <a:latin typeface="+mj-lt"/>
              </a:rPr>
              <a:t>Technical terms are words, phrases, or acronyms used by professionals in their specific field. They have specialized meaning restricted to a special field.</a:t>
            </a:r>
          </a:p>
          <a:p>
            <a:pPr marL="0" indent="0" algn="just">
              <a:buNone/>
            </a:pPr>
            <a:r>
              <a:rPr lang="en-US" sz="2000" dirty="0">
                <a:solidFill>
                  <a:schemeClr val="accent1">
                    <a:lumMod val="50000"/>
                  </a:schemeClr>
                </a:solidFill>
                <a:latin typeface="+mj-lt"/>
              </a:rPr>
              <a:t>Example:</a:t>
            </a:r>
          </a:p>
          <a:p>
            <a:pPr marL="280988" indent="-280988" algn="just">
              <a:buFont typeface="Wingdings" panose="05000000000000000000" pitchFamily="2" charset="2"/>
              <a:buChar char="ü"/>
            </a:pPr>
            <a:r>
              <a:rPr lang="en-US" sz="2000" i="1" dirty="0">
                <a:solidFill>
                  <a:schemeClr val="accent1">
                    <a:lumMod val="50000"/>
                  </a:schemeClr>
                </a:solidFill>
                <a:latin typeface="+mj-lt"/>
              </a:rPr>
              <a:t>cloud storage</a:t>
            </a:r>
          </a:p>
          <a:p>
            <a:pPr marL="280988" indent="-280988" algn="just">
              <a:buFont typeface="Wingdings" panose="05000000000000000000" pitchFamily="2" charset="2"/>
              <a:buChar char="ü"/>
            </a:pPr>
            <a:r>
              <a:rPr lang="en-US" sz="2000" i="1" dirty="0">
                <a:solidFill>
                  <a:schemeClr val="accent1">
                    <a:lumMod val="50000"/>
                  </a:schemeClr>
                </a:solidFill>
                <a:latin typeface="+mj-lt"/>
              </a:rPr>
              <a:t>search engine</a:t>
            </a:r>
          </a:p>
          <a:p>
            <a:pPr marL="280988" indent="-280988" algn="just">
              <a:buFont typeface="Wingdings" panose="05000000000000000000" pitchFamily="2" charset="2"/>
              <a:buChar char="ü"/>
            </a:pPr>
            <a:r>
              <a:rPr lang="en-US" sz="2000" i="1" dirty="0">
                <a:solidFill>
                  <a:schemeClr val="accent1">
                    <a:lumMod val="50000"/>
                  </a:schemeClr>
                </a:solidFill>
                <a:latin typeface="+mj-lt"/>
              </a:rPr>
              <a:t>organic content</a:t>
            </a:r>
          </a:p>
        </p:txBody>
      </p:sp>
    </p:spTree>
    <p:extLst>
      <p:ext uri="{BB962C8B-B14F-4D97-AF65-F5344CB8AC3E}">
        <p14:creationId xmlns:p14="http://schemas.microsoft.com/office/powerpoint/2010/main" val="518153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6470</TotalTime>
  <Words>430</Words>
  <Application>Microsoft Office PowerPoint</Application>
  <PresentationFormat>On-screen Show (16:9)</PresentationFormat>
  <Paragraphs>56</Paragraphs>
  <Slides>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ＭＳ Ｐゴシック</vt:lpstr>
      <vt:lpstr>Arial</vt:lpstr>
      <vt:lpstr>Calibri</vt:lpstr>
      <vt:lpstr>Times New Roman</vt:lpstr>
      <vt:lpstr>Wingdings</vt:lpstr>
      <vt:lpstr>Office Theme</vt:lpstr>
      <vt:lpstr>PowerPoint Presentation</vt:lpstr>
      <vt:lpstr>PowerPoint Presentation</vt:lpstr>
      <vt:lpstr>PowerPoint Presentation</vt:lpstr>
      <vt:lpstr>Clarifying instructions or information</vt:lpstr>
      <vt:lpstr>PowerPoint Presentation</vt:lpstr>
      <vt:lpstr>Idioms</vt:lpstr>
      <vt:lpstr>PowerPoint Presentation</vt:lpstr>
      <vt:lpstr>Imperative Verbs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MutiaRKinasih</dc:creator>
  <cp:lastModifiedBy>MutiaRKinasih</cp:lastModifiedBy>
  <cp:revision>121</cp:revision>
  <dcterms:created xsi:type="dcterms:W3CDTF">2020-01-31T07:09:35Z</dcterms:created>
  <dcterms:modified xsi:type="dcterms:W3CDTF">2022-09-05T08:41:38Z</dcterms:modified>
</cp:coreProperties>
</file>