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6739"/>
    <a:srgbClr val="007DFE"/>
    <a:srgbClr val="CAE9EA"/>
    <a:srgbClr val="AACBFF"/>
    <a:srgbClr val="FB7F4A"/>
    <a:srgbClr val="F7FF85"/>
    <a:srgbClr val="F77216"/>
    <a:srgbClr val="F6791D"/>
    <a:srgbClr val="C4202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02608-BA21-454A-9535-0A186D9380F0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D5D40-AA48-40B9-8F1D-120692E0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49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F6791D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352800" y="1162699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1008" y="2787390"/>
            <a:ext cx="2236635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XI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" y="438150"/>
            <a:ext cx="2584432" cy="3619304"/>
            <a:chOff x="609600" y="514350"/>
            <a:chExt cx="2584432" cy="3619304"/>
          </a:xfrm>
        </p:grpSpPr>
        <p:sp>
          <p:nvSpPr>
            <p:cNvPr id="16" name="Cube 15"/>
            <p:cNvSpPr/>
            <p:nvPr/>
          </p:nvSpPr>
          <p:spPr>
            <a:xfrm>
              <a:off x="609602" y="514350"/>
              <a:ext cx="2584430" cy="361930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590550"/>
              <a:ext cx="2481637" cy="3543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979"/>
            <a:ext cx="8382000" cy="704850"/>
          </a:xfrm>
          <a:solidFill>
            <a:srgbClr val="AACB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Elements of Short Stories</a:t>
            </a:r>
            <a:endParaRPr lang="en-US" dirty="0">
              <a:solidFill>
                <a:srgbClr val="007DF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76350"/>
            <a:ext cx="8382000" cy="26592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Point of View</a:t>
            </a:r>
            <a:r>
              <a:rPr lang="en-US" sz="2000" dirty="0">
                <a:solidFill>
                  <a:schemeClr val="tx2"/>
                </a:solidFill>
              </a:rPr>
              <a:t>: Also called a perspective. A narrator is sometimes used to narrate the story.</a:t>
            </a:r>
          </a:p>
          <a:p>
            <a:pPr marL="231775" indent="-231775"/>
            <a:r>
              <a:rPr lang="en-US" sz="2000" u="sng" dirty="0">
                <a:solidFill>
                  <a:schemeClr val="tx2"/>
                </a:solidFill>
              </a:rPr>
              <a:t>First person</a:t>
            </a:r>
            <a:r>
              <a:rPr lang="en-US" sz="2000" dirty="0">
                <a:solidFill>
                  <a:schemeClr val="tx2"/>
                </a:solidFill>
              </a:rPr>
              <a:t>: the characters (but not always the main character) is telling the story and speaks from an “I” perspective.</a:t>
            </a:r>
          </a:p>
          <a:p>
            <a:pPr marL="231775" indent="-231775"/>
            <a:r>
              <a:rPr lang="en-US" sz="2000" u="sng" dirty="0">
                <a:solidFill>
                  <a:schemeClr val="tx2"/>
                </a:solidFill>
              </a:rPr>
              <a:t>Third person</a:t>
            </a:r>
            <a:r>
              <a:rPr lang="en-US" sz="2000" dirty="0">
                <a:solidFill>
                  <a:schemeClr val="tx2"/>
                </a:solidFill>
              </a:rPr>
              <a:t>: the narrator is narrating events that occurred to other individuals. This narrator can be </a:t>
            </a:r>
            <a:r>
              <a:rPr lang="en-US" sz="2000" b="1" i="1" dirty="0">
                <a:solidFill>
                  <a:schemeClr val="tx2"/>
                </a:solidFill>
              </a:rPr>
              <a:t>omniscient</a:t>
            </a:r>
            <a:r>
              <a:rPr lang="en-US" sz="2000" dirty="0">
                <a:solidFill>
                  <a:schemeClr val="tx2"/>
                </a:solidFill>
              </a:rPr>
              <a:t>. They know everything about all events, characters, or limited.</a:t>
            </a:r>
          </a:p>
        </p:txBody>
      </p:sp>
    </p:spTree>
    <p:extLst>
      <p:ext uri="{BB962C8B-B14F-4D97-AF65-F5344CB8AC3E}">
        <p14:creationId xmlns:p14="http://schemas.microsoft.com/office/powerpoint/2010/main" val="1200648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979"/>
            <a:ext cx="8382000" cy="704850"/>
          </a:xfrm>
          <a:solidFill>
            <a:srgbClr val="AACB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Elements of Short Stories</a:t>
            </a:r>
            <a:endParaRPr lang="en-US" dirty="0">
              <a:solidFill>
                <a:srgbClr val="007DF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55490"/>
            <a:ext cx="8382000" cy="220205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Conflict</a:t>
            </a:r>
            <a:r>
              <a:rPr lang="en-US" sz="2000" dirty="0">
                <a:solidFill>
                  <a:schemeClr val="tx2"/>
                </a:solidFill>
              </a:rPr>
              <a:t>: The point where the protagonist and antagonist collide or has a problem:</a:t>
            </a:r>
          </a:p>
          <a:p>
            <a:pPr marL="231775" indent="-231775"/>
            <a:r>
              <a:rPr lang="en-US" sz="2000" u="sng" dirty="0">
                <a:solidFill>
                  <a:schemeClr val="tx2"/>
                </a:solidFill>
              </a:rPr>
              <a:t>External conflicts</a:t>
            </a:r>
            <a:r>
              <a:rPr lang="en-US" sz="2000" dirty="0">
                <a:solidFill>
                  <a:schemeClr val="tx2"/>
                </a:solidFill>
              </a:rPr>
              <a:t>: conflict between the character and something else (i.e., another character, nature, society, or fate).</a:t>
            </a:r>
          </a:p>
          <a:p>
            <a:pPr marL="231775" indent="-231775"/>
            <a:r>
              <a:rPr lang="en-US" sz="2000" u="sng" dirty="0">
                <a:solidFill>
                  <a:schemeClr val="tx2"/>
                </a:solidFill>
              </a:rPr>
              <a:t>Internal conflicts</a:t>
            </a:r>
            <a:r>
              <a:rPr lang="en-US" sz="2000" dirty="0">
                <a:solidFill>
                  <a:schemeClr val="tx2"/>
                </a:solidFill>
              </a:rPr>
              <a:t>: when a character struggles with something inside themselves (i.e., fear, insecurity, agony, doubt, feeling guilt, etc.).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3333750"/>
            <a:ext cx="8382000" cy="1219200"/>
          </a:xfrm>
          <a:prstGeom prst="roundRect">
            <a:avLst/>
          </a:prstGeom>
          <a:solidFill>
            <a:schemeClr val="tx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Literary Devices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:  A tool used by authors to convey a deeper meaning of the story. The literary device used in the story is the use of figurative languages such as: metaphor, simile, hyperbole, personification, etc.</a:t>
            </a:r>
          </a:p>
        </p:txBody>
      </p:sp>
    </p:spTree>
    <p:extLst>
      <p:ext uri="{BB962C8B-B14F-4D97-AF65-F5344CB8AC3E}">
        <p14:creationId xmlns:p14="http://schemas.microsoft.com/office/powerpoint/2010/main" val="3085093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42050" y="4139494"/>
            <a:ext cx="2735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pixabay.com/</a:t>
            </a:r>
            <a:r>
              <a:rPr lang="en-US" sz="1400" dirty="0" err="1"/>
              <a:t>Memed_Nurrohmad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9968"/>
            <a:ext cx="8648700" cy="765571"/>
          </a:xfrm>
          <a:solidFill>
            <a:srgbClr val="946739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Remember!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19011"/>
            <a:ext cx="5753100" cy="3452988"/>
          </a:xfrm>
          <a:prstGeom prst="foldedCorner">
            <a:avLst>
              <a:gd name="adj" fmla="val 12944"/>
            </a:avLst>
          </a:prstGeom>
          <a:noFill/>
          <a:ln w="28575" cap="flat" cmpd="sng" algn="ctr">
            <a:solidFill>
              <a:srgbClr val="94673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1800" dirty="0">
                <a:solidFill>
                  <a:srgbClr val="946739"/>
                </a:solidFill>
              </a:rPr>
              <a:t>A setting is telling us where and when the story takes place. If we want to describe about the setting, we absolutely involve the prepositional phrase of time and place.</a:t>
            </a:r>
          </a:p>
          <a:p>
            <a:pPr marL="0" indent="0" algn="just">
              <a:buNone/>
            </a:pPr>
            <a:endParaRPr lang="en-US" sz="800" dirty="0">
              <a:solidFill>
                <a:srgbClr val="946739"/>
              </a:solidFill>
            </a:endParaRPr>
          </a:p>
          <a:p>
            <a:pPr marL="0" indent="0" algn="just">
              <a:buNone/>
            </a:pPr>
            <a:r>
              <a:rPr lang="en-US" sz="1800" b="1" dirty="0">
                <a:solidFill>
                  <a:srgbClr val="946739"/>
                </a:solidFill>
              </a:rPr>
              <a:t>A prepositional phrase of place </a:t>
            </a:r>
            <a:r>
              <a:rPr lang="en-US" sz="1800" dirty="0">
                <a:solidFill>
                  <a:srgbClr val="946739"/>
                </a:solidFill>
              </a:rPr>
              <a:t>is used to talk about place, location, or movement. For example: </a:t>
            </a:r>
            <a:r>
              <a:rPr lang="en-US" sz="1800" i="1" dirty="0">
                <a:solidFill>
                  <a:srgbClr val="946739"/>
                </a:solidFill>
              </a:rPr>
              <a:t>in a busy coffee room, in a luxurious carved wooden coffee table, from London, etc</a:t>
            </a:r>
            <a:r>
              <a:rPr lang="en-US" sz="1800" dirty="0">
                <a:solidFill>
                  <a:srgbClr val="946739"/>
                </a:solidFill>
              </a:rPr>
              <a:t>.</a:t>
            </a:r>
          </a:p>
          <a:p>
            <a:pPr marL="0" indent="0" algn="just">
              <a:buNone/>
            </a:pPr>
            <a:endParaRPr lang="en-US" sz="800" dirty="0">
              <a:solidFill>
                <a:srgbClr val="946739"/>
              </a:solidFill>
            </a:endParaRPr>
          </a:p>
          <a:p>
            <a:pPr marL="0" indent="0" algn="just">
              <a:buNone/>
            </a:pPr>
            <a:r>
              <a:rPr lang="en-US" sz="1800" dirty="0">
                <a:solidFill>
                  <a:srgbClr val="946739"/>
                </a:solidFill>
              </a:rPr>
              <a:t>Whereas </a:t>
            </a:r>
            <a:r>
              <a:rPr lang="en-US" sz="1800" b="1" dirty="0">
                <a:solidFill>
                  <a:srgbClr val="946739"/>
                </a:solidFill>
              </a:rPr>
              <a:t>a prepositional phrase of time </a:t>
            </a:r>
            <a:r>
              <a:rPr lang="en-US" sz="1800" dirty="0">
                <a:solidFill>
                  <a:srgbClr val="946739"/>
                </a:solidFill>
              </a:rPr>
              <a:t>is used to talk about time. For example: </a:t>
            </a:r>
            <a:r>
              <a:rPr lang="en-US" sz="1800" i="1" dirty="0">
                <a:solidFill>
                  <a:srgbClr val="946739"/>
                </a:solidFill>
              </a:rPr>
              <a:t>during my life time, one fine summer day, in 1920, etc</a:t>
            </a:r>
            <a:r>
              <a:rPr lang="en-US" sz="1800" dirty="0">
                <a:solidFill>
                  <a:srgbClr val="946739"/>
                </a:solidFill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269" y="1467555"/>
            <a:ext cx="2673331" cy="2671939"/>
          </a:xfrm>
          <a:prstGeom prst="rect">
            <a:avLst/>
          </a:prstGeom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424113" y="2803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8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219200" y="3714750"/>
            <a:ext cx="3587146" cy="787104"/>
            <a:chOff x="1347257" y="545950"/>
            <a:chExt cx="3462226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A Gift of Family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62186" y="34013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772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>
                  <a:solidFill>
                    <a:schemeClr val="bg1">
                      <a:lumMod val="95000"/>
                    </a:schemeClr>
                  </a:solidFill>
                </a:rPr>
                <a:t>UNIT </a:t>
              </a:r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1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62951" y="33275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835522" y="3867150"/>
            <a:ext cx="3283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shutterstock_160939796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3" t="13056" r="9589" b="10611"/>
          <a:stretch/>
        </p:blipFill>
        <p:spPr>
          <a:xfrm>
            <a:off x="3842456" y="205979"/>
            <a:ext cx="4838700" cy="4446375"/>
          </a:xfrm>
        </p:spPr>
      </p:pic>
      <p:sp>
        <p:nvSpPr>
          <p:cNvPr id="4" name="Rounded Rectangle 3"/>
          <p:cNvSpPr/>
          <p:nvPr/>
        </p:nvSpPr>
        <p:spPr>
          <a:xfrm>
            <a:off x="6553200" y="3943350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en-US" sz="1400" dirty="0">
                <a:solidFill>
                  <a:schemeClr val="tx1"/>
                </a:solidFill>
              </a:rPr>
              <a:t>freepik.com/</a:t>
            </a:r>
            <a:r>
              <a:rPr lang="en-US" sz="1400" dirty="0" err="1">
                <a:solidFill>
                  <a:schemeClr val="tx1"/>
                </a:solidFill>
              </a:rPr>
              <a:t>storyset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9656" y="1176774"/>
            <a:ext cx="3352800" cy="2504784"/>
          </a:xfrm>
          <a:prstGeom prst="round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0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Reading narrative texts can help increase people's motivation.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Moreover, many narratives contain morals and themes. </a:t>
            </a:r>
          </a:p>
        </p:txBody>
      </p:sp>
    </p:spTree>
    <p:extLst>
      <p:ext uri="{BB962C8B-B14F-4D97-AF65-F5344CB8AC3E}">
        <p14:creationId xmlns:p14="http://schemas.microsoft.com/office/powerpoint/2010/main" val="92577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AACBFF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007DFE"/>
                </a:solidFill>
              </a:rPr>
              <a:t>Open-ended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688"/>
            <a:ext cx="3200400" cy="2057400"/>
          </a:xfrm>
          <a:prstGeom prst="foldedCorner">
            <a:avLst>
              <a:gd name="adj" fmla="val 11013"/>
            </a:avLst>
          </a:prstGeom>
          <a:noFill/>
          <a:ln w="28575" cap="flat" cmpd="sng" algn="ctr">
            <a:solidFill>
              <a:srgbClr val="007DF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rgbClr val="59595B"/>
                </a:solidFill>
                <a:latin typeface="Gilam-Book"/>
              </a:rPr>
              <a:t>Open-ended questions are questions that cannot be answered only with "Yes“ or "No“. The respondent should elaborate his/her answer</a:t>
            </a:r>
            <a:r>
              <a:rPr lang="en-US" sz="2000" dirty="0"/>
              <a:t>.</a:t>
            </a:r>
            <a:endParaRPr lang="en-US" sz="2000" dirty="0">
              <a:solidFill>
                <a:srgbClr val="FF4F5A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823405" y="2484967"/>
            <a:ext cx="1497189" cy="654842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For Example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5254978" y="1350289"/>
            <a:ext cx="3429000" cy="533400"/>
          </a:xfrm>
          <a:prstGeom prst="wedgeRoundRectCallout">
            <a:avLst>
              <a:gd name="adj1" fmla="val -61610"/>
              <a:gd name="adj2" fmla="val 50860"/>
              <a:gd name="adj3" fmla="val 16667"/>
            </a:avLst>
          </a:prstGeom>
          <a:solidFill>
            <a:srgbClr val="AACB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Can you tell me about it?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5703711" y="2134767"/>
            <a:ext cx="2980267" cy="533400"/>
          </a:xfrm>
          <a:prstGeom prst="wedgeRoundRectCallout">
            <a:avLst>
              <a:gd name="adj1" fmla="val -61592"/>
              <a:gd name="adj2" fmla="val 34458"/>
              <a:gd name="adj3" fmla="val 16667"/>
            </a:avLst>
          </a:prstGeom>
          <a:solidFill>
            <a:srgbClr val="AACB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Tell me about . . . 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5486399" y="2869394"/>
            <a:ext cx="3214511" cy="691157"/>
          </a:xfrm>
          <a:prstGeom prst="wedgeRoundRectCallout">
            <a:avLst>
              <a:gd name="adj1" fmla="val -56020"/>
              <a:gd name="adj2" fmla="val -37823"/>
              <a:gd name="adj3" fmla="val 16667"/>
            </a:avLst>
          </a:prstGeom>
          <a:solidFill>
            <a:srgbClr val="AACB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What is the purpose of this program?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5486400" y="3761779"/>
            <a:ext cx="3214511" cy="756643"/>
          </a:xfrm>
          <a:prstGeom prst="wedgeRoundRectCallout">
            <a:avLst>
              <a:gd name="adj1" fmla="val -66556"/>
              <a:gd name="adj2" fmla="val -55962"/>
              <a:gd name="adj3" fmla="val 16667"/>
            </a:avLst>
          </a:prstGeom>
          <a:solidFill>
            <a:srgbClr val="AACB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How do you see this pandemic in the future?</a:t>
            </a:r>
          </a:p>
        </p:txBody>
      </p:sp>
    </p:spTree>
    <p:extLst>
      <p:ext uri="{BB962C8B-B14F-4D97-AF65-F5344CB8AC3E}">
        <p14:creationId xmlns:p14="http://schemas.microsoft.com/office/powerpoint/2010/main" val="38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F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06"/>
          <a:stretch/>
        </p:blipFill>
        <p:spPr>
          <a:xfrm>
            <a:off x="5105400" y="573263"/>
            <a:ext cx="3889771" cy="36405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4800600" cy="765571"/>
          </a:xfrm>
          <a:solidFill>
            <a:srgbClr val="AACBFF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tx2"/>
                </a:solidFill>
              </a:rPr>
              <a:t>Remember!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4800600" cy="3505199"/>
          </a:xfrm>
          <a:prstGeom prst="foldedCorner">
            <a:avLst>
              <a:gd name="adj" fmla="val 22935"/>
            </a:avLst>
          </a:prstGeom>
          <a:noFill/>
          <a:ln w="28575" cap="flat" cmpd="sng" algn="ctr">
            <a:solidFill>
              <a:srgbClr val="007DF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Some expressions of showing happiness are:</a:t>
            </a:r>
          </a:p>
          <a:p>
            <a:r>
              <a:rPr lang="en-US" sz="1800" dirty="0">
                <a:solidFill>
                  <a:schemeClr val="tx2"/>
                </a:solidFill>
              </a:rPr>
              <a:t>Fantastic!</a:t>
            </a:r>
          </a:p>
          <a:p>
            <a:r>
              <a:rPr lang="en-US" sz="1800" dirty="0">
                <a:solidFill>
                  <a:schemeClr val="tx2"/>
                </a:solidFill>
              </a:rPr>
              <a:t>I love it.</a:t>
            </a:r>
          </a:p>
          <a:p>
            <a:r>
              <a:rPr lang="en-US" sz="1800" dirty="0">
                <a:solidFill>
                  <a:schemeClr val="tx2"/>
                </a:solidFill>
              </a:rPr>
              <a:t>I’m so glad you could make it.</a:t>
            </a:r>
          </a:p>
          <a:p>
            <a:r>
              <a:rPr lang="en-US" sz="1800" dirty="0">
                <a:solidFill>
                  <a:schemeClr val="tx2"/>
                </a:solidFill>
              </a:rPr>
              <a:t>I can’t say how pleased I am.</a:t>
            </a:r>
          </a:p>
          <a:p>
            <a:pPr marL="0" indent="0">
              <a:buNone/>
            </a:pPr>
            <a:endParaRPr lang="en-US" sz="1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Some idiomatic phrases to express happiness are:</a:t>
            </a:r>
          </a:p>
          <a:p>
            <a:r>
              <a:rPr lang="en-US" sz="1800" dirty="0">
                <a:solidFill>
                  <a:schemeClr val="tx2"/>
                </a:solidFill>
              </a:rPr>
              <a:t>I get a (real) kick out of playing volleyball.</a:t>
            </a:r>
          </a:p>
          <a:p>
            <a:r>
              <a:rPr lang="en-US" sz="1800" dirty="0">
                <a:solidFill>
                  <a:schemeClr val="tx2"/>
                </a:solidFill>
              </a:rPr>
              <a:t>I’m on cloud nine.</a:t>
            </a:r>
          </a:p>
          <a:p>
            <a:r>
              <a:rPr lang="en-US" sz="1800" dirty="0">
                <a:solidFill>
                  <a:schemeClr val="tx2"/>
                </a:solidFill>
              </a:rPr>
              <a:t>I feel on top of the world.</a:t>
            </a:r>
          </a:p>
          <a:p>
            <a:r>
              <a:rPr lang="en-US" sz="1800" dirty="0">
                <a:solidFill>
                  <a:schemeClr val="tx2"/>
                </a:solidFill>
              </a:rPr>
              <a:t>I’m in seventh heaven.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5410200" y="42481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www.freepik.com/freepik</a:t>
            </a:r>
          </a:p>
        </p:txBody>
      </p:sp>
    </p:spTree>
    <p:extLst>
      <p:ext uri="{BB962C8B-B14F-4D97-AF65-F5344CB8AC3E}">
        <p14:creationId xmlns:p14="http://schemas.microsoft.com/office/powerpoint/2010/main" val="198764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43400" y="1075972"/>
            <a:ext cx="4800600" cy="34840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97839" y="4036785"/>
            <a:ext cx="236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www.freepik.com/studio4rt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9968"/>
            <a:ext cx="8648700" cy="765571"/>
          </a:xfrm>
          <a:solidFill>
            <a:srgbClr val="FB7F4A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Remember!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19011"/>
            <a:ext cx="4495800" cy="3452988"/>
          </a:xfrm>
          <a:prstGeom prst="foldedCorner">
            <a:avLst>
              <a:gd name="adj" fmla="val 20359"/>
            </a:avLst>
          </a:prstGeom>
          <a:noFill/>
          <a:ln w="28575" cap="flat" cmpd="sng" algn="ctr">
            <a:solidFill>
              <a:srgbClr val="FB7F4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Some expressions of showing sympathy are: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I hope you’re feeling better soon.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Don’t let it get you down.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Let’s see if we can work this out together.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Please accept my sincerest condolences.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You have my heartfelt sympathy.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I’m sorry to have heard the news.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I was deeply saddened to learn the news.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What a pity.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That’s a shame!</a:t>
            </a:r>
          </a:p>
        </p:txBody>
      </p:sp>
    </p:spTree>
    <p:extLst>
      <p:ext uri="{BB962C8B-B14F-4D97-AF65-F5344CB8AC3E}">
        <p14:creationId xmlns:p14="http://schemas.microsoft.com/office/powerpoint/2010/main" val="2882619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3" t="13056" r="9589" b="10611"/>
          <a:stretch/>
        </p:blipFill>
        <p:spPr>
          <a:xfrm>
            <a:off x="-2822" y="819150"/>
            <a:ext cx="4092389" cy="3760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AACB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Short Stories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063228"/>
            <a:ext cx="4267200" cy="3413521"/>
          </a:xfrm>
          <a:prstGeom prst="roundRect">
            <a:avLst/>
          </a:prstGeom>
          <a:solidFill>
            <a:srgbClr val="AACB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A short story is a </a:t>
            </a:r>
            <a:r>
              <a:rPr lang="en-US" sz="2200" b="1" dirty="0">
                <a:solidFill>
                  <a:schemeClr val="tx2">
                    <a:lumMod val="50000"/>
                  </a:schemeClr>
                </a:solidFill>
              </a:rPr>
              <a:t>narrative text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. It is a fictional work with thematic focus, dealing with a few characters and may be no more than a page or two in length. The purpose of a narrative text is to entertain the readers or the listeners with a story.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52400" y="3794521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en-US" sz="1400" dirty="0">
                <a:solidFill>
                  <a:schemeClr val="tx1"/>
                </a:solidFill>
              </a:rPr>
              <a:t>freepik.com/</a:t>
            </a:r>
            <a:r>
              <a:rPr lang="en-US" sz="1400" dirty="0" err="1">
                <a:solidFill>
                  <a:schemeClr val="tx1"/>
                </a:solidFill>
              </a:rPr>
              <a:t>storyset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66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AACB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Elements of Short Stories</a:t>
            </a:r>
            <a:endParaRPr lang="en-US" dirty="0">
              <a:solidFill>
                <a:srgbClr val="007DF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5490"/>
            <a:ext cx="8229600" cy="21335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Characterization</a:t>
            </a:r>
            <a:r>
              <a:rPr lang="en-US" sz="2000" dirty="0">
                <a:solidFill>
                  <a:schemeClr val="tx2"/>
                </a:solidFill>
              </a:rPr>
              <a:t>: Characters (people, animals, trees, or things) of the story, the outward appearance of the characters, and the inner emotional, intellectual, and moral qualities. Characters can be </a:t>
            </a:r>
            <a:r>
              <a:rPr lang="en-US" sz="2000" b="1" dirty="0">
                <a:solidFill>
                  <a:schemeClr val="tx2"/>
                </a:solidFill>
              </a:rPr>
              <a:t>protagonist</a:t>
            </a:r>
            <a:r>
              <a:rPr lang="en-US" sz="2000" dirty="0">
                <a:solidFill>
                  <a:schemeClr val="tx2"/>
                </a:solidFill>
              </a:rPr>
              <a:t> (main characters) or </a:t>
            </a:r>
            <a:r>
              <a:rPr lang="en-US" sz="2000" b="1" dirty="0">
                <a:solidFill>
                  <a:schemeClr val="tx2"/>
                </a:solidFill>
              </a:rPr>
              <a:t>antagonist</a:t>
            </a:r>
            <a:r>
              <a:rPr lang="en-US" sz="2000" dirty="0">
                <a:solidFill>
                  <a:schemeClr val="tx2"/>
                </a:solidFill>
              </a:rPr>
              <a:t> (against the main characters). The character traits in a story may appear through the character’s dialogues, actions, thoughts, body gestures and also mimics.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333750"/>
            <a:ext cx="8229600" cy="1219200"/>
          </a:xfrm>
          <a:prstGeom prst="roundRect">
            <a:avLst/>
          </a:prstGeom>
          <a:solidFill>
            <a:schemeClr val="tx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Setting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: The time and physical place where the story happens. A strong sense of the weather season, social setting, and atmosphere are provided by the descriptions of the story.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AACB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Elements of Short Stories</a:t>
            </a:r>
            <a:endParaRPr lang="en-US" dirty="0">
              <a:solidFill>
                <a:srgbClr val="007DF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5490"/>
            <a:ext cx="8229600" cy="21335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chemeClr val="tx2"/>
                </a:solidFill>
              </a:rPr>
              <a:t>Plot</a:t>
            </a:r>
            <a:r>
              <a:rPr lang="en-US" sz="1800" dirty="0">
                <a:solidFill>
                  <a:schemeClr val="tx2"/>
                </a:solidFill>
              </a:rPr>
              <a:t>: Focus on only one incident, with the structure:</a:t>
            </a:r>
          </a:p>
          <a:p>
            <a:r>
              <a:rPr lang="en-US" sz="1800" dirty="0">
                <a:solidFill>
                  <a:schemeClr val="tx2"/>
                </a:solidFill>
              </a:rPr>
              <a:t>Begins with the introduction of the character and the setting</a:t>
            </a:r>
          </a:p>
          <a:p>
            <a:r>
              <a:rPr lang="en-US" sz="1800" dirty="0">
                <a:solidFill>
                  <a:schemeClr val="tx2"/>
                </a:solidFill>
              </a:rPr>
              <a:t>Rising action where the characters meet a crisis.</a:t>
            </a:r>
          </a:p>
          <a:p>
            <a:r>
              <a:rPr lang="en-US" sz="1800" dirty="0">
                <a:solidFill>
                  <a:schemeClr val="tx2"/>
                </a:solidFill>
              </a:rPr>
              <a:t>Climax as the turning point and most exciting part of the story.</a:t>
            </a:r>
          </a:p>
          <a:p>
            <a:r>
              <a:rPr lang="en-US" sz="1800" dirty="0">
                <a:solidFill>
                  <a:schemeClr val="tx2"/>
                </a:solidFill>
              </a:rPr>
              <a:t>Falling action as the result of the climax.</a:t>
            </a:r>
          </a:p>
          <a:p>
            <a:r>
              <a:rPr lang="en-US" sz="1800" dirty="0">
                <a:solidFill>
                  <a:schemeClr val="tx2"/>
                </a:solidFill>
              </a:rPr>
              <a:t>Resolution where the conflict is resolved.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333750"/>
            <a:ext cx="8229600" cy="1219200"/>
          </a:xfrm>
          <a:prstGeom prst="roundRect">
            <a:avLst/>
          </a:prstGeom>
          <a:solidFill>
            <a:schemeClr val="tx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Theme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:  The theme of a short story is rarely directly stated. Instead, the readers must discover the theme by questioning and examining the meaning from details in the story. The theme is based on a certain topic.</a:t>
            </a:r>
          </a:p>
        </p:txBody>
      </p:sp>
    </p:spTree>
    <p:extLst>
      <p:ext uri="{BB962C8B-B14F-4D97-AF65-F5344CB8AC3E}">
        <p14:creationId xmlns:p14="http://schemas.microsoft.com/office/powerpoint/2010/main" val="362203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4928</TotalTime>
  <Words>820</Words>
  <Application>Microsoft Office PowerPoint</Application>
  <PresentationFormat>On-screen Show (16:9)</PresentationFormat>
  <Paragraphs>75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Gilam-Book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Open-ended Questions</vt:lpstr>
      <vt:lpstr>Remember!</vt:lpstr>
      <vt:lpstr>Remember!</vt:lpstr>
      <vt:lpstr>Short Stories</vt:lpstr>
      <vt:lpstr>Elements of Short Stories</vt:lpstr>
      <vt:lpstr>Elements of Short Stories</vt:lpstr>
      <vt:lpstr>Elements of Short Stories</vt:lpstr>
      <vt:lpstr>Elements of Short Stories</vt:lpstr>
      <vt:lpstr>Remember!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MutiaRKinasih</cp:lastModifiedBy>
  <cp:revision>87</cp:revision>
  <dcterms:created xsi:type="dcterms:W3CDTF">2020-01-31T07:09:35Z</dcterms:created>
  <dcterms:modified xsi:type="dcterms:W3CDTF">2022-09-05T08:41:09Z</dcterms:modified>
</cp:coreProperties>
</file>