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1" r:id="rId5"/>
    <p:sldId id="262" r:id="rId6"/>
    <p:sldId id="272" r:id="rId7"/>
    <p:sldId id="263" r:id="rId8"/>
    <p:sldId id="273" r:id="rId9"/>
    <p:sldId id="264" r:id="rId10"/>
    <p:sldId id="265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35C"/>
    <a:srgbClr val="223D44"/>
    <a:srgbClr val="0B7BFF"/>
    <a:srgbClr val="ED7D29"/>
    <a:srgbClr val="5B5839"/>
    <a:srgbClr val="FB7F4A"/>
    <a:srgbClr val="F7FF85"/>
    <a:srgbClr val="E6E6E6"/>
    <a:srgbClr val="FF4F5A"/>
    <a:srgbClr val="9467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882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02608-BA21-454A-9535-0A186D9380F0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D5D40-AA48-40B9-8F1D-120692E0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801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5D40-AA48-40B9-8F1D-120692E0EF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165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5D40-AA48-40B9-8F1D-120692E0EF0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037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5D40-AA48-40B9-8F1D-120692E0EF0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023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06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0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89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099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3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3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5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94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4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28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1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3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11"/>
          <p:cNvSpPr txBox="1">
            <a:spLocks/>
          </p:cNvSpPr>
          <p:nvPr/>
        </p:nvSpPr>
        <p:spPr>
          <a:xfrm>
            <a:off x="3194031" y="1767505"/>
            <a:ext cx="5562599" cy="651845"/>
          </a:xfrm>
          <a:prstGeom prst="rect">
            <a:avLst/>
          </a:prstGeom>
        </p:spPr>
        <p:txBody>
          <a:bodyPr lIns="91438" tIns="45719" rIns="91438" bIns="45719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solidFill>
                  <a:srgbClr val="F6791D"/>
                </a:solidFill>
                <a:latin typeface="+mj-lt"/>
                <a:cs typeface="Arial" pitchFamily="34" charset="0"/>
              </a:rPr>
              <a:t>PATHWAY TO ENGLISH</a:t>
            </a:r>
          </a:p>
        </p:txBody>
      </p:sp>
      <p:cxnSp>
        <p:nvCxnSpPr>
          <p:cNvPr id="11" name="直線コネクタ 9"/>
          <p:cNvCxnSpPr/>
          <p:nvPr/>
        </p:nvCxnSpPr>
        <p:spPr>
          <a:xfrm>
            <a:off x="3952614" y="2690923"/>
            <a:ext cx="4576597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12" name="タイトル 1"/>
          <p:cNvSpPr txBox="1">
            <a:spLocks/>
          </p:cNvSpPr>
          <p:nvPr/>
        </p:nvSpPr>
        <p:spPr>
          <a:xfrm>
            <a:off x="3352800" y="1162699"/>
            <a:ext cx="5073868" cy="469019"/>
          </a:xfrm>
          <a:prstGeom prst="rect">
            <a:avLst/>
          </a:prstGeom>
        </p:spPr>
        <p:txBody>
          <a:bodyPr lIns="91438" tIns="45719" rIns="91438" bIns="45719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21008" y="2787390"/>
            <a:ext cx="2236635" cy="33855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FOR SMA/MA GRADE XI</a:t>
            </a:r>
            <a:endParaRPr lang="id-ID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5800" y="438150"/>
            <a:ext cx="2584432" cy="3619304"/>
            <a:chOff x="609600" y="514350"/>
            <a:chExt cx="2584432" cy="3619304"/>
          </a:xfrm>
        </p:grpSpPr>
        <p:sp>
          <p:nvSpPr>
            <p:cNvPr id="16" name="Cube 15"/>
            <p:cNvSpPr/>
            <p:nvPr/>
          </p:nvSpPr>
          <p:spPr>
            <a:xfrm>
              <a:off x="609602" y="514350"/>
              <a:ext cx="2584430" cy="3619304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4171" tIns="107085" rIns="214171" bIns="107085"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" y="590550"/>
              <a:ext cx="2481637" cy="35431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025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8137"/>
            <a:ext cx="8607778" cy="511613"/>
          </a:xfrm>
          <a:prstGeom prst="roundRect">
            <a:avLst/>
          </a:prstGeom>
          <a:solidFill>
            <a:srgbClr val="FF735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2803525" indent="-2803525">
              <a:buNone/>
            </a:pPr>
            <a:r>
              <a:rPr lang="en-US" sz="2000" b="1" dirty="0">
                <a:solidFill>
                  <a:schemeClr val="bg1"/>
                </a:solidFill>
              </a:rPr>
              <a:t>Introductory sentences</a:t>
            </a:r>
            <a:r>
              <a:rPr lang="en-US" sz="2000" dirty="0">
                <a:solidFill>
                  <a:schemeClr val="bg1"/>
                </a:solidFill>
              </a:rPr>
              <a:t>: Explain what you are describing.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5778" y="1809750"/>
            <a:ext cx="8610600" cy="1066800"/>
          </a:xfrm>
          <a:prstGeom prst="roundRect">
            <a:avLst/>
          </a:prstGeom>
          <a:solidFill>
            <a:srgbClr val="223D44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89125" indent="-1889125">
              <a:buNone/>
            </a:pPr>
            <a:r>
              <a:rPr lang="en-US" sz="2000" b="1" dirty="0">
                <a:solidFill>
                  <a:schemeClr val="bg1"/>
                </a:solidFill>
              </a:rPr>
              <a:t>Body paragraphs</a:t>
            </a:r>
            <a:r>
              <a:rPr lang="en-US" sz="2000" dirty="0">
                <a:solidFill>
                  <a:schemeClr val="bg1"/>
                </a:solidFill>
              </a:rPr>
              <a:t>: Discuss the data presented in the graph. Remember that the use of </a:t>
            </a:r>
            <a:r>
              <a:rPr lang="en-US" sz="2000" b="1" dirty="0">
                <a:solidFill>
                  <a:schemeClr val="bg1"/>
                </a:solidFill>
              </a:rPr>
              <a:t>verbs expressed in the past tense </a:t>
            </a:r>
            <a:r>
              <a:rPr lang="en-US" sz="2000" dirty="0">
                <a:solidFill>
                  <a:schemeClr val="bg1"/>
                </a:solidFill>
              </a:rPr>
              <a:t>is appropriate when giving a description.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25778" y="2876550"/>
            <a:ext cx="8610600" cy="511613"/>
          </a:xfrm>
          <a:prstGeom prst="roundRect">
            <a:avLst/>
          </a:prstGeom>
          <a:solidFill>
            <a:srgbClr val="FF735C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indent="-1828800">
              <a:buFont typeface="Arial" pitchFamily="34" charset="0"/>
              <a:buNone/>
            </a:pPr>
            <a:r>
              <a:rPr lang="en-US" sz="2000" b="1" dirty="0">
                <a:solidFill>
                  <a:schemeClr val="bg1"/>
                </a:solidFill>
              </a:rPr>
              <a:t>Concluding sentence</a:t>
            </a:r>
            <a:r>
              <a:rPr lang="en-US" sz="2000" dirty="0">
                <a:solidFill>
                  <a:schemeClr val="bg1"/>
                </a:solidFill>
              </a:rPr>
              <a:t>: General statements can be stated in </a:t>
            </a:r>
            <a:r>
              <a:rPr lang="en-US" sz="2000" b="1" dirty="0">
                <a:solidFill>
                  <a:schemeClr val="bg1"/>
                </a:solidFill>
              </a:rPr>
              <a:t>the present tense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05979"/>
            <a:ext cx="8229600" cy="704850"/>
          </a:xfrm>
          <a:prstGeom prst="rect">
            <a:avLst/>
          </a:prstGeom>
          <a:solidFill>
            <a:srgbClr val="223D44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Describing a Diagram or Graph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25778" y="3388162"/>
            <a:ext cx="8610600" cy="1164787"/>
          </a:xfrm>
          <a:prstGeom prst="roundRect">
            <a:avLst/>
          </a:prstGeom>
          <a:solidFill>
            <a:srgbClr val="223D44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Some important words or phrases to describe a table or a graph</a:t>
            </a:r>
            <a:r>
              <a:rPr lang="en-US" sz="2000" dirty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000" i="1" dirty="0">
                <a:solidFill>
                  <a:schemeClr val="bg1"/>
                </a:solidFill>
              </a:rPr>
              <a:t>in contrast, in conclusion, indicate, increase, gradually, slowly, show, </a:t>
            </a:r>
            <a:r>
              <a:rPr lang="en-US" sz="2000" i="1" dirty="0" err="1">
                <a:solidFill>
                  <a:schemeClr val="bg1"/>
                </a:solidFill>
              </a:rPr>
              <a:t>dramaticall</a:t>
            </a:r>
            <a:r>
              <a:rPr lang="en-US" sz="2000" i="1" dirty="0">
                <a:solidFill>
                  <a:schemeClr val="bg1"/>
                </a:solidFill>
              </a:rPr>
              <a:t>, steadily, drop, is projected . . . , is expected . . . </a:t>
            </a:r>
            <a:r>
              <a:rPr lang="en-US" sz="2000" dirty="0">
                <a:solidFill>
                  <a:schemeClr val="bg1"/>
                </a:solidFill>
              </a:rPr>
              <a:t>, etc.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70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066800" y="3638550"/>
            <a:ext cx="3587146" cy="787104"/>
            <a:chOff x="1347257" y="545950"/>
            <a:chExt cx="3462226" cy="890291"/>
          </a:xfrm>
        </p:grpSpPr>
        <p:grpSp>
          <p:nvGrpSpPr>
            <p:cNvPr id="24" name="Group 23"/>
            <p:cNvGrpSpPr/>
            <p:nvPr/>
          </p:nvGrpSpPr>
          <p:grpSpPr>
            <a:xfrm>
              <a:off x="1347257" y="545950"/>
              <a:ext cx="3462226" cy="890291"/>
              <a:chOff x="1347257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Rectangle 25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347257" y="578975"/>
                <a:ext cx="3462226" cy="835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en-US" sz="2100" b="1" kern="0" spc="28" dirty="0">
                    <a:solidFill>
                      <a:prstClr val="black"/>
                    </a:solidFill>
                  </a:rPr>
                  <a:t>Voice Your Mind in a Small Country Called a Class</a:t>
                </a:r>
                <a:endParaRPr lang="en-GB" sz="2100" b="1" kern="0" spc="28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09786" y="3325150"/>
            <a:ext cx="1396836" cy="937031"/>
            <a:chOff x="55507" y="128083"/>
            <a:chExt cx="1862449" cy="1249375"/>
          </a:xfrm>
        </p:grpSpPr>
        <p:sp>
          <p:nvSpPr>
            <p:cNvPr id="29" name="Rectangle 28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F772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2234" y="128083"/>
              <a:ext cx="12257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pc="38">
                  <a:solidFill>
                    <a:schemeClr val="bg1">
                      <a:lumMod val="95000"/>
                    </a:schemeClr>
                  </a:solidFill>
                </a:rPr>
                <a:t>UNIT </a:t>
              </a:r>
              <a:r>
                <a:rPr lang="en-US" b="1" spc="38" dirty="0">
                  <a:solidFill>
                    <a:schemeClr val="bg1">
                      <a:lumMod val="95000"/>
                    </a:schemeClr>
                  </a:solidFill>
                </a:rPr>
                <a:t>3 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110551" y="3251309"/>
            <a:ext cx="378257" cy="1174344"/>
            <a:chOff x="1389861" y="29628"/>
            <a:chExt cx="504343" cy="1406612"/>
          </a:xfrm>
        </p:grpSpPr>
        <p:sp>
          <p:nvSpPr>
            <p:cNvPr id="35" name="Rectangle 34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835522" y="3867150"/>
            <a:ext cx="3283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shutterstock_198896714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67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3"/>
          <a:stretch/>
        </p:blipFill>
        <p:spPr>
          <a:xfrm>
            <a:off x="838199" y="57150"/>
            <a:ext cx="7391401" cy="42926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609600" y="446127"/>
            <a:ext cx="1993900" cy="578882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Source:</a:t>
            </a:r>
          </a:p>
          <a:p>
            <a:r>
              <a:rPr lang="en-US" sz="1400" dirty="0">
                <a:solidFill>
                  <a:schemeClr val="tx1"/>
                </a:solidFill>
              </a:rPr>
              <a:t>freepik.com/</a:t>
            </a:r>
            <a:r>
              <a:rPr lang="en-US" sz="1400" dirty="0" err="1">
                <a:solidFill>
                  <a:schemeClr val="tx1"/>
                </a:solidFill>
              </a:rPr>
              <a:t>pch.vector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61998" y="3867150"/>
            <a:ext cx="7543801" cy="762000"/>
          </a:xfrm>
          <a:prstGeom prst="round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i="1" dirty="0">
                <a:solidFill>
                  <a:srgbClr val="ED7D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 argumentative texts may help you in voicing your mind and developing your critical thinking skills.</a:t>
            </a:r>
          </a:p>
        </p:txBody>
      </p:sp>
    </p:spTree>
    <p:extLst>
      <p:ext uri="{BB962C8B-B14F-4D97-AF65-F5344CB8AC3E}">
        <p14:creationId xmlns:p14="http://schemas.microsoft.com/office/powerpoint/2010/main" val="925776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454151" y="2302404"/>
            <a:ext cx="8232647" cy="2326745"/>
          </a:xfrm>
          <a:prstGeom prst="foldedCorner">
            <a:avLst>
              <a:gd name="adj" fmla="val 22935"/>
            </a:avLst>
          </a:prstGeom>
          <a:solidFill>
            <a:srgbClr val="ED7D29"/>
          </a:solidFill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2575"/>
            <a:r>
              <a:rPr lang="en-US" sz="1800" dirty="0">
                <a:solidFill>
                  <a:schemeClr val="bg1"/>
                </a:solidFill>
              </a:rPr>
              <a:t>Stay calm and never lose your temper.</a:t>
            </a:r>
          </a:p>
          <a:p>
            <a:pPr indent="-282575"/>
            <a:r>
              <a:rPr lang="en-US" sz="1800" dirty="0">
                <a:solidFill>
                  <a:schemeClr val="bg1"/>
                </a:solidFill>
              </a:rPr>
              <a:t>Use facts not opinions such as surveys, graphics, experts’ statements, etc.</a:t>
            </a:r>
          </a:p>
          <a:p>
            <a:pPr indent="-282575"/>
            <a:r>
              <a:rPr lang="en-US" sz="1800" dirty="0">
                <a:solidFill>
                  <a:schemeClr val="bg1"/>
                </a:solidFill>
              </a:rPr>
              <a:t>Ask questions. You may take control of a discussion by asking your opponents the appropriate questions.</a:t>
            </a:r>
          </a:p>
          <a:p>
            <a:pPr indent="-282575"/>
            <a:r>
              <a:rPr lang="en-US" sz="1800" dirty="0">
                <a:solidFill>
                  <a:schemeClr val="bg1"/>
                </a:solidFill>
              </a:rPr>
              <a:t>Use logic. Avoid irrational ideas to undermine your opponent.</a:t>
            </a:r>
          </a:p>
          <a:p>
            <a:pPr indent="-282575"/>
            <a:r>
              <a:rPr lang="en-US" sz="1800" dirty="0">
                <a:solidFill>
                  <a:schemeClr val="bg1"/>
                </a:solidFill>
              </a:rPr>
              <a:t>Use a little emotion by stating worthy words that are impossible to refute.</a:t>
            </a:r>
          </a:p>
          <a:p>
            <a:pPr indent="-282575"/>
            <a:r>
              <a:rPr lang="en-US" sz="1800" dirty="0">
                <a:solidFill>
                  <a:schemeClr val="bg1"/>
                </a:solidFill>
              </a:rPr>
              <a:t>Be a good listener.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65571"/>
          </a:xfrm>
          <a:prstGeom prst="roundRect">
            <a:avLst/>
          </a:prstGeom>
          <a:solidFill>
            <a:srgbClr val="ED7D29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How to win an argument!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151" y="1154310"/>
            <a:ext cx="8229599" cy="1143000"/>
          </a:xfrm>
          <a:prstGeom prst="roundRect">
            <a:avLst>
              <a:gd name="adj" fmla="val 6331"/>
            </a:avLst>
          </a:prstGeom>
          <a:noFill/>
          <a:ln w="28575" cap="flat" cmpd="sng" algn="ctr">
            <a:solidFill>
              <a:srgbClr val="ED7D29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000" dirty="0">
                <a:solidFill>
                  <a:srgbClr val="ED7D29"/>
                </a:solidFill>
                <a:latin typeface="+mj-lt"/>
              </a:rPr>
              <a:t>An argument is a reason given for or against a matter under discussion.</a:t>
            </a:r>
            <a:endParaRPr lang="en-US" sz="1000" dirty="0">
              <a:solidFill>
                <a:srgbClr val="ED7D29"/>
              </a:solidFill>
              <a:latin typeface="+mj-lt"/>
            </a:endParaRPr>
          </a:p>
          <a:p>
            <a:pPr marL="0" indent="0" algn="just">
              <a:buNone/>
            </a:pPr>
            <a:r>
              <a:rPr lang="en-US" sz="2000" dirty="0">
                <a:solidFill>
                  <a:srgbClr val="ED7D29"/>
                </a:solidFill>
                <a:latin typeface="+mj-lt"/>
              </a:rPr>
              <a:t>You might have brilliant ideas but it means nothing if you cannot persuade people. Here are six general tactics to help you win arguments.</a:t>
            </a:r>
          </a:p>
        </p:txBody>
      </p:sp>
    </p:spTree>
    <p:extLst>
      <p:ext uri="{BB962C8B-B14F-4D97-AF65-F5344CB8AC3E}">
        <p14:creationId xmlns:p14="http://schemas.microsoft.com/office/powerpoint/2010/main" val="382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848923"/>
            <a:ext cx="3505200" cy="3505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379730"/>
            <a:ext cx="4267200" cy="765571"/>
          </a:xfrm>
          <a:solidFill>
            <a:srgbClr val="0B7BFF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Remember!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1446530"/>
            <a:ext cx="4267200" cy="2895599"/>
          </a:xfrm>
          <a:prstGeom prst="foldedCorner">
            <a:avLst>
              <a:gd name="adj" fmla="val 22935"/>
            </a:avLst>
          </a:prstGeom>
          <a:noFill/>
          <a:ln w="28575" cap="flat" cmpd="sng" algn="ctr">
            <a:solidFill>
              <a:srgbClr val="0B7B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rgbClr val="0B7BFF"/>
                </a:solidFill>
              </a:rPr>
              <a:t>Some expressions to </a:t>
            </a:r>
            <a:r>
              <a:rPr lang="en-US" sz="1800" b="1" dirty="0">
                <a:solidFill>
                  <a:srgbClr val="0B7BFF"/>
                </a:solidFill>
              </a:rPr>
              <a:t>argue politely</a:t>
            </a:r>
            <a:r>
              <a:rPr lang="en-US" sz="1800" dirty="0">
                <a:solidFill>
                  <a:srgbClr val="0B7BFF"/>
                </a:solidFill>
              </a:rPr>
              <a:t>:</a:t>
            </a:r>
          </a:p>
          <a:p>
            <a:pPr indent="-230188"/>
            <a:r>
              <a:rPr lang="en-US" sz="1800" dirty="0">
                <a:solidFill>
                  <a:srgbClr val="0B7BFF"/>
                </a:solidFill>
              </a:rPr>
              <a:t>I’m afraid I disagree with you about this.</a:t>
            </a:r>
          </a:p>
          <a:p>
            <a:pPr indent="-230188"/>
            <a:r>
              <a:rPr lang="en-US" sz="1800" dirty="0">
                <a:solidFill>
                  <a:srgbClr val="0B7BFF"/>
                </a:solidFill>
              </a:rPr>
              <a:t>Sorry, but I disagree with that.</a:t>
            </a:r>
          </a:p>
          <a:p>
            <a:pPr indent="-230188"/>
            <a:r>
              <a:rPr lang="en-US" sz="1800" dirty="0">
                <a:solidFill>
                  <a:srgbClr val="0B7BFF"/>
                </a:solidFill>
              </a:rPr>
              <a:t>I see what you’re saying but . . . .</a:t>
            </a:r>
          </a:p>
          <a:p>
            <a:pPr indent="-230188"/>
            <a:r>
              <a:rPr lang="en-US" sz="1800" dirty="0">
                <a:solidFill>
                  <a:srgbClr val="0B7BFF"/>
                </a:solidFill>
              </a:rPr>
              <a:t>I understand where you’re coming from, but . . . .</a:t>
            </a:r>
          </a:p>
          <a:p>
            <a:pPr indent="-230188"/>
            <a:r>
              <a:rPr lang="en-US" sz="1800" dirty="0">
                <a:solidFill>
                  <a:srgbClr val="0B7BFF"/>
                </a:solidFill>
              </a:rPr>
              <a:t>I’m not sure I agree with you about this.</a:t>
            </a:r>
          </a:p>
          <a:p>
            <a:pPr indent="-230188"/>
            <a:r>
              <a:rPr lang="en-US" sz="1800" dirty="0">
                <a:solidFill>
                  <a:srgbClr val="0B7BFF"/>
                </a:solidFill>
              </a:rPr>
              <a:t>Let’s agree to disagree.</a:t>
            </a:r>
          </a:p>
          <a:p>
            <a:pPr marL="0" indent="0">
              <a:buNone/>
            </a:pPr>
            <a:endParaRPr lang="en-US" sz="1000" dirty="0">
              <a:solidFill>
                <a:srgbClr val="0B7B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7800" y="424815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Source: freepik.com/</a:t>
            </a:r>
            <a:r>
              <a:rPr lang="en-US" sz="1400" dirty="0" err="1"/>
              <a:t>storyset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87646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5" t="2873" r="2433" b="10024"/>
          <a:stretch/>
        </p:blipFill>
        <p:spPr>
          <a:xfrm>
            <a:off x="4724400" y="2190750"/>
            <a:ext cx="4191000" cy="2320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89" y="510779"/>
            <a:ext cx="4492750" cy="765571"/>
          </a:xfrm>
          <a:prstGeom prst="roundRect">
            <a:avLst/>
          </a:prstGeom>
          <a:solidFill>
            <a:srgbClr val="ED7D29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Argument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81150"/>
            <a:ext cx="4492750" cy="2179440"/>
          </a:xfrm>
          <a:prstGeom prst="roundRect">
            <a:avLst>
              <a:gd name="adj" fmla="val 6331"/>
            </a:avLst>
          </a:prstGeom>
          <a:noFill/>
          <a:ln w="28575" cap="flat" cmpd="sng" algn="ctr">
            <a:solidFill>
              <a:srgbClr val="ED7D29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000" dirty="0">
                <a:solidFill>
                  <a:srgbClr val="ED7D29"/>
                </a:solidFill>
                <a:latin typeface="+mj-lt"/>
              </a:rPr>
              <a:t>An argument does not only refer to a disagreement. It is not only a conflict between persons, but a part of critical thinking, a set of intellectual skills to solve problems which is criteria-based judgment not criticism.</a:t>
            </a:r>
          </a:p>
        </p:txBody>
      </p:sp>
    </p:spTree>
    <p:extLst>
      <p:ext uri="{BB962C8B-B14F-4D97-AF65-F5344CB8AC3E}">
        <p14:creationId xmlns:p14="http://schemas.microsoft.com/office/powerpoint/2010/main" val="543449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5750"/>
            <a:ext cx="8648700" cy="765571"/>
          </a:xfrm>
          <a:solidFill>
            <a:srgbClr val="0B7BFF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Arguing a Point of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2550"/>
            <a:ext cx="4648200" cy="457200"/>
          </a:xfrm>
          <a:prstGeom prst="roundRect">
            <a:avLst>
              <a:gd name="adj" fmla="val 7319"/>
            </a:avLst>
          </a:prstGeom>
          <a:noFill/>
          <a:ln w="28575" cap="flat" cmpd="sng" algn="ctr">
            <a:solidFill>
              <a:srgbClr val="0B7B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0B7BFF"/>
                </a:solidFill>
              </a:rPr>
              <a:t>Begin with a statement of your point of view</a:t>
            </a:r>
            <a:r>
              <a:rPr lang="en-US" sz="1800" dirty="0">
                <a:solidFill>
                  <a:srgbClr val="0B7BFF"/>
                </a:solidFill>
              </a:rPr>
              <a:t>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24150" y="1882980"/>
            <a:ext cx="3657600" cy="2133600"/>
          </a:xfrm>
          <a:prstGeom prst="roundRect">
            <a:avLst>
              <a:gd name="adj" fmla="val 7319"/>
            </a:avLst>
          </a:prstGeom>
          <a:ln w="28575" cap="flat" cmpd="sng" algn="ctr">
            <a:solidFill>
              <a:srgbClr val="0B7B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b="1" dirty="0">
                <a:solidFill>
                  <a:srgbClr val="0B7BFF"/>
                </a:solidFill>
              </a:rPr>
              <a:t>Introduce your point of view:</a:t>
            </a:r>
          </a:p>
          <a:p>
            <a:r>
              <a:rPr lang="en-US" sz="1800" dirty="0">
                <a:solidFill>
                  <a:srgbClr val="0B7BFF"/>
                </a:solidFill>
              </a:rPr>
              <a:t>The advantages of . . . .</a:t>
            </a:r>
          </a:p>
          <a:p>
            <a:r>
              <a:rPr lang="en-US" sz="1800" dirty="0">
                <a:solidFill>
                  <a:srgbClr val="0B7BFF"/>
                </a:solidFill>
              </a:rPr>
              <a:t>The benefits of . . . .</a:t>
            </a:r>
          </a:p>
          <a:p>
            <a:r>
              <a:rPr lang="en-US" sz="1800" dirty="0">
                <a:solidFill>
                  <a:srgbClr val="0B7BFF"/>
                </a:solidFill>
              </a:rPr>
              <a:t>I propose . . . .</a:t>
            </a:r>
          </a:p>
          <a:p>
            <a:r>
              <a:rPr lang="en-US" sz="1800" dirty="0">
                <a:solidFill>
                  <a:srgbClr val="0B7BFF"/>
                </a:solidFill>
              </a:rPr>
              <a:t>There are many reasons for . . . .</a:t>
            </a:r>
          </a:p>
          <a:p>
            <a:r>
              <a:rPr lang="en-US" sz="1800" dirty="0">
                <a:solidFill>
                  <a:srgbClr val="0B7BFF"/>
                </a:solidFill>
              </a:rPr>
              <a:t>It would seem that . . . .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486400" y="4089810"/>
            <a:ext cx="3390138" cy="457200"/>
          </a:xfrm>
          <a:prstGeom prst="roundRect">
            <a:avLst>
              <a:gd name="adj" fmla="val 7319"/>
            </a:avLst>
          </a:prstGeom>
          <a:ln w="28575" cap="flat" cmpd="sng" algn="ctr">
            <a:solidFill>
              <a:srgbClr val="0B7B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b="1" dirty="0">
                <a:solidFill>
                  <a:srgbClr val="0B7BFF"/>
                </a:solidFill>
              </a:rPr>
              <a:t>Use evidence to support reasons.</a:t>
            </a:r>
            <a:endParaRPr lang="en-US" sz="1800" dirty="0">
              <a:solidFill>
                <a:srgbClr val="0B7BFF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28600" y="1065907"/>
            <a:ext cx="609600" cy="743843"/>
          </a:xfrm>
          <a:prstGeom prst="roundRect">
            <a:avLst>
              <a:gd name="adj" fmla="val 7319"/>
            </a:avLst>
          </a:prstGeom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5400" b="1" dirty="0">
                <a:solidFill>
                  <a:srgbClr val="0B7BFF"/>
                </a:solidFill>
              </a:rPr>
              <a:t>1</a:t>
            </a:r>
            <a:endParaRPr lang="en-US" sz="6000" dirty="0">
              <a:solidFill>
                <a:srgbClr val="0B7BFF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123017" y="1703044"/>
            <a:ext cx="609600" cy="743843"/>
          </a:xfrm>
          <a:prstGeom prst="roundRect">
            <a:avLst>
              <a:gd name="adj" fmla="val 7319"/>
            </a:avLst>
          </a:prstGeom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5400" b="1" dirty="0">
                <a:solidFill>
                  <a:srgbClr val="0B7BFF"/>
                </a:solidFill>
              </a:rPr>
              <a:t>2</a:t>
            </a:r>
            <a:endParaRPr lang="en-US" sz="6000" dirty="0">
              <a:solidFill>
                <a:srgbClr val="0B7BFF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76800" y="3828162"/>
            <a:ext cx="609600" cy="718848"/>
          </a:xfrm>
          <a:prstGeom prst="roundRect">
            <a:avLst>
              <a:gd name="adj" fmla="val 7319"/>
            </a:avLst>
          </a:prstGeom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5400" b="1" dirty="0">
                <a:solidFill>
                  <a:srgbClr val="0B7BFF"/>
                </a:solidFill>
              </a:rPr>
              <a:t>3</a:t>
            </a:r>
            <a:endParaRPr lang="en-US" sz="6000" dirty="0">
              <a:solidFill>
                <a:srgbClr val="0B7B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619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743456" y="2826544"/>
            <a:ext cx="2978856" cy="1650205"/>
          </a:xfrm>
          <a:prstGeom prst="roundRect">
            <a:avLst/>
          </a:prstGeom>
          <a:solidFill>
            <a:srgbClr val="0B7BFF"/>
          </a:solidFill>
          <a:ln w="28575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Watch out</a:t>
            </a:r>
            <a:r>
              <a:rPr lang="en-US" sz="2000" dirty="0">
                <a:solidFill>
                  <a:schemeClr val="bg1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bg1"/>
                </a:solidFill>
              </a:rPr>
              <a:t>Fragile!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bg1"/>
                </a:solidFill>
              </a:rPr>
              <a:t>Battery too hot!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bg1"/>
                </a:solidFill>
              </a:rPr>
              <a:t>Mind the step!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608"/>
            <a:ext cx="8229600" cy="819341"/>
          </a:xfr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rgbClr val="0B7BFF"/>
                </a:solidFill>
              </a:rPr>
              <a:t>Expressions of Warning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16480"/>
            <a:ext cx="2971800" cy="150995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rgbClr val="0B7BFF"/>
                </a:solidFill>
              </a:rPr>
              <a:t>Informative notices</a:t>
            </a:r>
            <a:r>
              <a:rPr lang="en-US" sz="2000" dirty="0">
                <a:solidFill>
                  <a:srgbClr val="0B7BFF"/>
                </a:solidFill>
              </a:rPr>
              <a:t>:</a:t>
            </a:r>
          </a:p>
          <a:p>
            <a:r>
              <a:rPr lang="en-US" sz="2000" dirty="0">
                <a:solidFill>
                  <a:srgbClr val="0B7BFF"/>
                </a:solidFill>
              </a:rPr>
              <a:t>Out of order!</a:t>
            </a:r>
          </a:p>
          <a:p>
            <a:r>
              <a:rPr lang="en-US" sz="2000" dirty="0">
                <a:solidFill>
                  <a:srgbClr val="0B7BFF"/>
                </a:solidFill>
              </a:rPr>
              <a:t>This video is not for children!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00400" y="1316368"/>
            <a:ext cx="2971800" cy="1510065"/>
          </a:xfrm>
          <a:prstGeom prst="roundRect">
            <a:avLst/>
          </a:prstGeom>
          <a:solidFill>
            <a:srgbClr val="0B7BFF"/>
          </a:solidFill>
          <a:ln w="28575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Do this</a:t>
            </a:r>
            <a:r>
              <a:rPr lang="en-US" sz="2000" dirty="0">
                <a:solidFill>
                  <a:schemeClr val="bg1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Avoid crowds, please!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Keep right!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79256" y="1316367"/>
            <a:ext cx="2667000" cy="151006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b="1" dirty="0">
                <a:solidFill>
                  <a:srgbClr val="0B7BFF"/>
                </a:solidFill>
              </a:rPr>
              <a:t>Don’t do this</a:t>
            </a:r>
            <a:r>
              <a:rPr lang="en-US" sz="2000" dirty="0">
                <a:solidFill>
                  <a:srgbClr val="0B7BFF"/>
                </a:solidFill>
              </a:rPr>
              <a:t>:</a:t>
            </a:r>
          </a:p>
          <a:p>
            <a:pPr>
              <a:buFont typeface="Calibri" panose="020F0502020204030204" pitchFamily="34" charset="0"/>
              <a:buChar char="×"/>
            </a:pPr>
            <a:r>
              <a:rPr lang="en-US" sz="2000" dirty="0">
                <a:solidFill>
                  <a:srgbClr val="0B7BFF"/>
                </a:solidFill>
              </a:rPr>
              <a:t>Do not disclose!</a:t>
            </a:r>
          </a:p>
          <a:p>
            <a:pPr>
              <a:buFont typeface="Calibri" panose="020F0502020204030204" pitchFamily="34" charset="0"/>
              <a:buChar char="×"/>
            </a:pPr>
            <a:r>
              <a:rPr lang="en-US" sz="2000" dirty="0">
                <a:solidFill>
                  <a:srgbClr val="0B7BFF"/>
                </a:solidFill>
              </a:rPr>
              <a:t>Keep off the grass!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715256" y="2803150"/>
            <a:ext cx="3726744" cy="167359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b="1" dirty="0">
                <a:solidFill>
                  <a:srgbClr val="0B7BFF"/>
                </a:solidFill>
              </a:rPr>
              <a:t>Advice</a:t>
            </a:r>
            <a:r>
              <a:rPr lang="en-US" sz="2000" dirty="0">
                <a:solidFill>
                  <a:srgbClr val="0B7BFF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rgbClr val="0B7BFF"/>
                </a:solidFill>
              </a:rPr>
              <a:t>Be careful with this message!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rgbClr val="0B7BFF"/>
                </a:solidFill>
              </a:rPr>
              <a:t>Take good care!</a:t>
            </a:r>
          </a:p>
        </p:txBody>
      </p:sp>
    </p:spTree>
    <p:extLst>
      <p:ext uri="{BB962C8B-B14F-4D97-AF65-F5344CB8AC3E}">
        <p14:creationId xmlns:p14="http://schemas.microsoft.com/office/powerpoint/2010/main" val="2873249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47750"/>
            <a:ext cx="3200400" cy="3200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850"/>
          </a:xfrm>
          <a:solidFill>
            <a:srgbClr val="FF735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Describing a Diagram or Graph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713441"/>
            <a:ext cx="4267200" cy="2438400"/>
          </a:xfrm>
          <a:prstGeom prst="roundRect">
            <a:avLst/>
          </a:prstGeom>
          <a:solidFill>
            <a:srgbClr val="FF735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200" dirty="0">
                <a:solidFill>
                  <a:schemeClr val="bg1"/>
                </a:solidFill>
              </a:rPr>
              <a:t>When describing a diagram or graph, you should include:</a:t>
            </a:r>
          </a:p>
          <a:p>
            <a:pPr marL="457200" indent="-457200" algn="just">
              <a:buAutoNum type="arabicPeriod"/>
            </a:pPr>
            <a:r>
              <a:rPr lang="en-US" sz="2200" dirty="0">
                <a:solidFill>
                  <a:schemeClr val="bg1"/>
                </a:solidFill>
              </a:rPr>
              <a:t>Introductory sentences.</a:t>
            </a:r>
          </a:p>
          <a:p>
            <a:pPr marL="457200" indent="-457200" algn="just">
              <a:buAutoNum type="arabicPeriod"/>
            </a:pPr>
            <a:r>
              <a:rPr lang="en-US" sz="2200" dirty="0">
                <a:solidFill>
                  <a:schemeClr val="bg1"/>
                </a:solidFill>
              </a:rPr>
              <a:t>Body paragraphs.</a:t>
            </a:r>
          </a:p>
          <a:p>
            <a:pPr marL="457200" indent="-457200" algn="just">
              <a:buAutoNum type="arabicPeriod"/>
            </a:pPr>
            <a:r>
              <a:rPr lang="en-US" sz="2200" dirty="0">
                <a:solidFill>
                  <a:schemeClr val="bg1"/>
                </a:solidFill>
              </a:rPr>
              <a:t>Concluding sentences.</a:t>
            </a:r>
          </a:p>
          <a:p>
            <a:pPr marL="0" indent="0" algn="just">
              <a:buNone/>
            </a:pP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371600" y="4144785"/>
            <a:ext cx="1993900" cy="578882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Source:</a:t>
            </a:r>
          </a:p>
          <a:p>
            <a:r>
              <a:rPr lang="en-US" sz="1400" dirty="0">
                <a:solidFill>
                  <a:schemeClr val="tx1"/>
                </a:solidFill>
              </a:rPr>
              <a:t>freepik.com/</a:t>
            </a:r>
            <a:r>
              <a:rPr lang="en-US" sz="1400" dirty="0" err="1">
                <a:solidFill>
                  <a:schemeClr val="tx1"/>
                </a:solidFill>
              </a:rPr>
              <a:t>storyset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266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5244</TotalTime>
  <Words>536</Words>
  <Application>Microsoft Office PowerPoint</Application>
  <PresentationFormat>On-screen Show (16:9)</PresentationFormat>
  <Paragraphs>74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ＭＳ Ｐゴシック</vt:lpstr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How to win an argument!</vt:lpstr>
      <vt:lpstr>Remember!</vt:lpstr>
      <vt:lpstr>Argument</vt:lpstr>
      <vt:lpstr>Arguing a Point of View</vt:lpstr>
      <vt:lpstr>Expressions of Warning</vt:lpstr>
      <vt:lpstr>Describing a Diagram or Graph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MutiaRKinasih</dc:creator>
  <cp:lastModifiedBy>MutiaRKinasih</cp:lastModifiedBy>
  <cp:revision>108</cp:revision>
  <dcterms:created xsi:type="dcterms:W3CDTF">2020-01-31T07:09:35Z</dcterms:created>
  <dcterms:modified xsi:type="dcterms:W3CDTF">2022-08-29T08:30:30Z</dcterms:modified>
</cp:coreProperties>
</file>