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70" r:id="rId10"/>
    <p:sldId id="271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7F4A"/>
    <a:srgbClr val="F7FF85"/>
    <a:srgbClr val="E6E6E6"/>
    <a:srgbClr val="FF4F5A"/>
    <a:srgbClr val="5B5839"/>
    <a:srgbClr val="946739"/>
    <a:srgbClr val="D54A4A"/>
    <a:srgbClr val="007DFE"/>
    <a:srgbClr val="CAE9EA"/>
    <a:srgbClr val="AAC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882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02608-BA21-454A-9535-0A186D9380F0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D5D40-AA48-40B9-8F1D-120692E0E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801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D5D40-AA48-40B9-8F1D-120692E0EF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165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D5D40-AA48-40B9-8F1D-120692E0EF0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023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D5D40-AA48-40B9-8F1D-120692E0EF0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822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D5D40-AA48-40B9-8F1D-120692E0EF0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547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06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04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689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0999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36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231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59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94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848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028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1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1478"/>
            <a:ext cx="9143244" cy="5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43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11"/>
          <p:cNvSpPr txBox="1">
            <a:spLocks/>
          </p:cNvSpPr>
          <p:nvPr/>
        </p:nvSpPr>
        <p:spPr>
          <a:xfrm>
            <a:off x="3194031" y="1767505"/>
            <a:ext cx="5562599" cy="651845"/>
          </a:xfrm>
          <a:prstGeom prst="rect">
            <a:avLst/>
          </a:prstGeom>
        </p:spPr>
        <p:txBody>
          <a:bodyPr lIns="91438" tIns="45719" rIns="91438" bIns="45719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>
                <a:solidFill>
                  <a:srgbClr val="F6791D"/>
                </a:solidFill>
                <a:latin typeface="+mj-lt"/>
                <a:cs typeface="Arial" pitchFamily="34" charset="0"/>
              </a:rPr>
              <a:t>PATHWAY TO ENGLISH</a:t>
            </a:r>
          </a:p>
        </p:txBody>
      </p:sp>
      <p:cxnSp>
        <p:nvCxnSpPr>
          <p:cNvPr id="11" name="直線コネクタ 9"/>
          <p:cNvCxnSpPr/>
          <p:nvPr/>
        </p:nvCxnSpPr>
        <p:spPr>
          <a:xfrm>
            <a:off x="3952614" y="2690923"/>
            <a:ext cx="4576597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12" name="タイトル 1"/>
          <p:cNvSpPr txBox="1">
            <a:spLocks/>
          </p:cNvSpPr>
          <p:nvPr/>
        </p:nvSpPr>
        <p:spPr>
          <a:xfrm>
            <a:off x="3352800" y="1162699"/>
            <a:ext cx="5073868" cy="469019"/>
          </a:xfrm>
          <a:prstGeom prst="rect">
            <a:avLst/>
          </a:prstGeom>
        </p:spPr>
        <p:txBody>
          <a:bodyPr lIns="91438" tIns="45719" rIns="91438" bIns="45719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21008" y="2787390"/>
            <a:ext cx="2236635" cy="338552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FOR SMA/MA GRADE XI</a:t>
            </a:r>
            <a:endParaRPr lang="id-ID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5800" y="438150"/>
            <a:ext cx="2584432" cy="3619304"/>
            <a:chOff x="609600" y="514350"/>
            <a:chExt cx="2584432" cy="3619304"/>
          </a:xfrm>
        </p:grpSpPr>
        <p:sp>
          <p:nvSpPr>
            <p:cNvPr id="16" name="Cube 15"/>
            <p:cNvSpPr/>
            <p:nvPr/>
          </p:nvSpPr>
          <p:spPr>
            <a:xfrm>
              <a:off x="609602" y="514350"/>
              <a:ext cx="2584430" cy="3619304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4171" tIns="107085" rIns="214171" bIns="107085"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" y="590550"/>
              <a:ext cx="2481637" cy="35431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025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278" y="142874"/>
            <a:ext cx="8229600" cy="1209676"/>
          </a:xfrm>
          <a:solidFill>
            <a:srgbClr val="F7FF85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600" dirty="0">
                <a:solidFill>
                  <a:srgbClr val="FB7F4A"/>
                </a:solidFill>
              </a:rPr>
              <a:t>Language Features of</a:t>
            </a:r>
            <a:br>
              <a:rPr lang="en-US" sz="3600" dirty="0">
                <a:solidFill>
                  <a:srgbClr val="FB7F4A"/>
                </a:solidFill>
              </a:rPr>
            </a:br>
            <a:r>
              <a:rPr lang="en-US" sz="3600" dirty="0">
                <a:solidFill>
                  <a:srgbClr val="FB7F4A"/>
                </a:solidFill>
              </a:rPr>
              <a:t>Descriptive Texts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5778" y="3105150"/>
            <a:ext cx="8610600" cy="1219201"/>
          </a:xfrm>
          <a:prstGeom prst="roundRect">
            <a:avLst/>
          </a:prstGeom>
          <a:solidFill>
            <a:srgbClr val="F7FF85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11425" indent="-2511425">
              <a:buNone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Degree of Comparison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:	Regular and irregular comparison.</a:t>
            </a:r>
          </a:p>
          <a:p>
            <a:pPr marL="974725" indent="-974725">
              <a:buNone/>
            </a:pPr>
            <a:r>
              <a:rPr lang="en-US" sz="2000" i="1" dirty="0">
                <a:solidFill>
                  <a:schemeClr val="accent2">
                    <a:lumMod val="50000"/>
                  </a:schemeClr>
                </a:solidFill>
              </a:rPr>
              <a:t>Regular	: hotter than, bigger than, more spectacular than, more beautiful than</a:t>
            </a:r>
          </a:p>
          <a:p>
            <a:pPr marL="974725" indent="-974725">
              <a:buNone/>
            </a:pPr>
            <a:r>
              <a:rPr lang="en-US" sz="2000" i="1" dirty="0">
                <a:solidFill>
                  <a:schemeClr val="accent2">
                    <a:lumMod val="50000"/>
                  </a:schemeClr>
                </a:solidFill>
              </a:rPr>
              <a:t>Irregular	: better than, less than, more than</a:t>
            </a:r>
          </a:p>
          <a:p>
            <a:pPr marL="0" indent="0">
              <a:buFont typeface="Arial" pitchFamily="34" charset="0"/>
              <a:buNone/>
            </a:pPr>
            <a:endParaRPr lang="en-US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14474"/>
            <a:ext cx="8607778" cy="143827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1597025" indent="-1597025">
              <a:buNone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Relating verbs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:	Used to identify the subject by connecting it to a predicate adjective or a predicate noun.</a:t>
            </a:r>
          </a:p>
          <a:p>
            <a:pPr marL="1597025" indent="0">
              <a:buNone/>
            </a:pPr>
            <a:r>
              <a:rPr lang="en-US" sz="2000" i="1" dirty="0">
                <a:solidFill>
                  <a:schemeClr val="accent2">
                    <a:lumMod val="50000"/>
                  </a:schemeClr>
                </a:solidFill>
              </a:rPr>
              <a:t>Example: To be (is, was) seem, stay, sound, smell, symbolize, spell, taste, turn, become, represent, look, provide, has, etc.</a:t>
            </a:r>
          </a:p>
        </p:txBody>
      </p:sp>
    </p:spTree>
    <p:extLst>
      <p:ext uri="{BB962C8B-B14F-4D97-AF65-F5344CB8AC3E}">
        <p14:creationId xmlns:p14="http://schemas.microsoft.com/office/powerpoint/2010/main" val="458310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1143000" y="438150"/>
            <a:ext cx="3587146" cy="787104"/>
            <a:chOff x="1347257" y="545950"/>
            <a:chExt cx="3462226" cy="890291"/>
          </a:xfrm>
        </p:grpSpPr>
        <p:grpSp>
          <p:nvGrpSpPr>
            <p:cNvPr id="24" name="Group 23"/>
            <p:cNvGrpSpPr/>
            <p:nvPr/>
          </p:nvGrpSpPr>
          <p:grpSpPr>
            <a:xfrm>
              <a:off x="1347257" y="545950"/>
              <a:ext cx="3462226" cy="890291"/>
              <a:chOff x="1347257" y="545950"/>
              <a:chExt cx="3462226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6" name="Rectangle 25"/>
              <p:cNvSpPr/>
              <p:nvPr/>
            </p:nvSpPr>
            <p:spPr>
              <a:xfrm>
                <a:off x="1388493" y="545950"/>
                <a:ext cx="3345458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347257" y="720723"/>
                <a:ext cx="3462226" cy="469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85763">
                  <a:defRPr/>
                </a:pPr>
                <a:r>
                  <a:rPr lang="en-GB" sz="2100" b="1" kern="0" spc="28" dirty="0">
                    <a:solidFill>
                      <a:prstClr val="black"/>
                    </a:solidFill>
                  </a:rPr>
                  <a:t>Seeing a New Opportunity</a:t>
                </a:r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4733951" y="545950"/>
              <a:ext cx="75532" cy="89029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85986" y="124750"/>
            <a:ext cx="1396836" cy="937031"/>
            <a:chOff x="55507" y="128083"/>
            <a:chExt cx="1862449" cy="1249375"/>
          </a:xfrm>
        </p:grpSpPr>
        <p:sp>
          <p:nvSpPr>
            <p:cNvPr id="29" name="Rectangle 28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F772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92234" y="128083"/>
              <a:ext cx="122572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pc="38">
                  <a:solidFill>
                    <a:schemeClr val="bg1">
                      <a:lumMod val="95000"/>
                    </a:schemeClr>
                  </a:solidFill>
                </a:rPr>
                <a:t>UNIT </a:t>
              </a:r>
              <a:r>
                <a:rPr lang="en-US" b="1" spc="38" dirty="0">
                  <a:solidFill>
                    <a:schemeClr val="bg1">
                      <a:lumMod val="95000"/>
                    </a:schemeClr>
                  </a:solidFill>
                </a:rPr>
                <a:t>2 </a:t>
              </a:r>
              <a:endParaRPr lang="id-ID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186751" y="50909"/>
            <a:ext cx="378257" cy="1174344"/>
            <a:chOff x="1389861" y="29628"/>
            <a:chExt cx="504343" cy="1406612"/>
          </a:xfrm>
        </p:grpSpPr>
        <p:sp>
          <p:nvSpPr>
            <p:cNvPr id="35" name="Rectangle 34"/>
            <p:cNvSpPr/>
            <p:nvPr/>
          </p:nvSpPr>
          <p:spPr>
            <a:xfrm>
              <a:off x="1389861" y="537122"/>
              <a:ext cx="72252" cy="89911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835522" y="3867150"/>
            <a:ext cx="3283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shutterstock_690177013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1478"/>
            <a:ext cx="9143244" cy="5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67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89656" y="4066869"/>
            <a:ext cx="1993900" cy="578882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Source:</a:t>
            </a:r>
          </a:p>
          <a:p>
            <a:r>
              <a:rPr lang="it-IT" sz="1400" dirty="0">
                <a:solidFill>
                  <a:schemeClr val="tx1"/>
                </a:solidFill>
              </a:rPr>
              <a:t>pixabay.com/larahcv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410200" y="843093"/>
            <a:ext cx="3352800" cy="3223776"/>
          </a:xfrm>
          <a:prstGeom prst="round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en-US" sz="2000" i="1" dirty="0">
                <a:solidFill>
                  <a:srgbClr val="5B583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Describing things in details can help people gain information they need.</a:t>
            </a:r>
          </a:p>
          <a:p>
            <a:pPr marL="0" indent="0" algn="r">
              <a:lnSpc>
                <a:spcPct val="150000"/>
              </a:lnSpc>
              <a:buNone/>
            </a:pPr>
            <a:endParaRPr lang="en-US" sz="500" i="1" dirty="0">
              <a:solidFill>
                <a:srgbClr val="5B583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50000"/>
              </a:lnSpc>
              <a:buNone/>
            </a:pPr>
            <a:r>
              <a:rPr lang="en-US" sz="2000" i="1" dirty="0">
                <a:solidFill>
                  <a:srgbClr val="5B583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Furthermore, describing tourist destinations can help boost tourism industry.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56" y="1002595"/>
            <a:ext cx="4357158" cy="2904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776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solidFill>
            <a:schemeClr val="bg2">
              <a:lumMod val="9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rgbClr val="5B5839"/>
                </a:solidFill>
              </a:rPr>
              <a:t>Auditory Feedback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00150"/>
            <a:ext cx="5029200" cy="3276600"/>
          </a:xfrm>
          <a:prstGeom prst="roundRect">
            <a:avLst>
              <a:gd name="adj" fmla="val 6331"/>
            </a:avLst>
          </a:prstGeom>
          <a:noFill/>
          <a:ln w="28575" cap="flat" cmpd="sng" algn="ctr">
            <a:solidFill>
              <a:srgbClr val="5B5839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2000" dirty="0">
                <a:solidFill>
                  <a:srgbClr val="5B5839"/>
                </a:solidFill>
                <a:latin typeface="+mj-lt"/>
              </a:rPr>
              <a:t>Too often, our conversation results in wasting time. It seems that your conversation is not interesting from the beginning.</a:t>
            </a:r>
          </a:p>
          <a:p>
            <a:pPr marL="0" indent="0" algn="just">
              <a:buNone/>
            </a:pPr>
            <a:endParaRPr lang="en-US" sz="1000" dirty="0">
              <a:solidFill>
                <a:srgbClr val="5B5839"/>
              </a:solidFill>
              <a:latin typeface="+mj-lt"/>
            </a:endParaRPr>
          </a:p>
          <a:p>
            <a:pPr marL="0" indent="0" algn="just">
              <a:buNone/>
            </a:pPr>
            <a:r>
              <a:rPr lang="en-US" sz="2000" dirty="0">
                <a:solidFill>
                  <a:srgbClr val="5B5839"/>
                </a:solidFill>
                <a:latin typeface="+mj-lt"/>
              </a:rPr>
              <a:t>Listen attentively! It is easy to know whether you are a good listener or not. To be a good listener, you should be patient to spit your next thought out. Listen attentively before you speak. If your story is really engaging, it will remain so after five minutes. 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715000" y="1466849"/>
            <a:ext cx="2971800" cy="2743201"/>
          </a:xfrm>
          <a:prstGeom prst="foldedCorner">
            <a:avLst>
              <a:gd name="adj" fmla="val 22935"/>
            </a:avLst>
          </a:prstGeom>
          <a:solidFill>
            <a:srgbClr val="5B5839"/>
          </a:solidFill>
          <a:ln w="28575" cap="flat" cmpd="sng" algn="ctr">
            <a:solidFill>
              <a:schemeClr val="bg2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b="1" dirty="0">
                <a:solidFill>
                  <a:schemeClr val="bg2">
                    <a:lumMod val="90000"/>
                  </a:schemeClr>
                </a:solidFill>
              </a:rPr>
              <a:t>Remember!</a:t>
            </a:r>
          </a:p>
          <a:p>
            <a:pPr marL="0" indent="0">
              <a:buFont typeface="Arial" pitchFamily="34" charset="0"/>
              <a:buNone/>
            </a:pPr>
            <a:endParaRPr lang="en-US" sz="500" b="1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US" sz="1800" dirty="0">
                <a:solidFill>
                  <a:schemeClr val="bg2">
                    <a:lumMod val="90000"/>
                  </a:schemeClr>
                </a:solidFill>
              </a:rPr>
              <a:t>Keep eye contact with the speaker.</a:t>
            </a:r>
          </a:p>
          <a:p>
            <a:pPr marL="0" indent="0">
              <a:buNone/>
            </a:pPr>
            <a:endParaRPr lang="en-US" sz="500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US" sz="1800" dirty="0">
                <a:solidFill>
                  <a:schemeClr val="bg2">
                    <a:lumMod val="90000"/>
                  </a:schemeClr>
                </a:solidFill>
              </a:rPr>
              <a:t>Nod, smile, and give auditory feedback such as “Mm hum”, “Yeah”, “I see”, or “No, really?”</a:t>
            </a:r>
          </a:p>
        </p:txBody>
      </p:sp>
    </p:spTree>
    <p:extLst>
      <p:ext uri="{BB962C8B-B14F-4D97-AF65-F5344CB8AC3E}">
        <p14:creationId xmlns:p14="http://schemas.microsoft.com/office/powerpoint/2010/main" val="382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3" r="3587"/>
          <a:stretch/>
        </p:blipFill>
        <p:spPr>
          <a:xfrm>
            <a:off x="5105400" y="107230"/>
            <a:ext cx="3863622" cy="42234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4267200" cy="765571"/>
          </a:xfrm>
          <a:solidFill>
            <a:srgbClr val="FF4F5A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000" dirty="0">
                <a:solidFill>
                  <a:schemeClr val="bg1"/>
                </a:solidFill>
              </a:rPr>
              <a:t>Remember!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4267200" cy="2895599"/>
          </a:xfrm>
          <a:prstGeom prst="foldedCorner">
            <a:avLst>
              <a:gd name="adj" fmla="val 22935"/>
            </a:avLst>
          </a:prstGeom>
          <a:noFill/>
          <a:ln w="28575" cap="flat" cmpd="sng" algn="ctr">
            <a:solidFill>
              <a:srgbClr val="FF4F5A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/>
          <a:p>
            <a:pPr marL="0" indent="0">
              <a:buNone/>
            </a:pPr>
            <a:r>
              <a:rPr lang="en-US" sz="1800" dirty="0">
                <a:solidFill>
                  <a:srgbClr val="FF4F5A"/>
                </a:solidFill>
              </a:rPr>
              <a:t>Some expressions of describing surprising facts to sustain conversations are:</a:t>
            </a:r>
          </a:p>
          <a:p>
            <a:pPr indent="-230188"/>
            <a:r>
              <a:rPr lang="en-US" sz="1800" dirty="0">
                <a:solidFill>
                  <a:srgbClr val="FF4F5A"/>
                </a:solidFill>
              </a:rPr>
              <a:t>Believe it or not . . . .</a:t>
            </a:r>
          </a:p>
          <a:p>
            <a:pPr indent="-230188"/>
            <a:r>
              <a:rPr lang="en-US" sz="1800" dirty="0">
                <a:solidFill>
                  <a:srgbClr val="FF4F5A"/>
                </a:solidFill>
              </a:rPr>
              <a:t>Do you realize that . . . .</a:t>
            </a:r>
          </a:p>
          <a:p>
            <a:pPr indent="-230188"/>
            <a:r>
              <a:rPr lang="en-US" sz="1800" dirty="0">
                <a:solidFill>
                  <a:srgbClr val="FF4F5A"/>
                </a:solidFill>
              </a:rPr>
              <a:t>It may sound strange, but . . . .</a:t>
            </a:r>
          </a:p>
          <a:p>
            <a:pPr indent="-230188"/>
            <a:r>
              <a:rPr lang="en-US" sz="1800" dirty="0">
                <a:solidFill>
                  <a:srgbClr val="FF4F5A"/>
                </a:solidFill>
              </a:rPr>
              <a:t>Surprisingly, . . . .</a:t>
            </a:r>
          </a:p>
          <a:p>
            <a:pPr indent="-230188"/>
            <a:r>
              <a:rPr lang="en-US" sz="1800" dirty="0">
                <a:solidFill>
                  <a:srgbClr val="FF4F5A"/>
                </a:solidFill>
              </a:rPr>
              <a:t>The surprising this is . . . .</a:t>
            </a:r>
          </a:p>
          <a:p>
            <a:pPr indent="-230188"/>
            <a:r>
              <a:rPr lang="en-US" sz="1800" dirty="0">
                <a:solidFill>
                  <a:srgbClr val="FF4F5A"/>
                </a:solidFill>
              </a:rPr>
              <a:t>Oddly enough, . . . . </a:t>
            </a:r>
          </a:p>
          <a:p>
            <a:pPr marL="0" indent="0">
              <a:buNone/>
            </a:pPr>
            <a:endParaRPr lang="en-US" sz="1000" dirty="0">
              <a:solidFill>
                <a:srgbClr val="FF4F5A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10200" y="4248150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Source: freepik.com/</a:t>
            </a:r>
            <a:r>
              <a:rPr lang="en-US" sz="1400" dirty="0" err="1"/>
              <a:t>storyset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87646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85750"/>
            <a:ext cx="8648700" cy="765571"/>
          </a:xfrm>
          <a:solidFill>
            <a:srgbClr val="FF4F5A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000" dirty="0">
                <a:solidFill>
                  <a:schemeClr val="bg1"/>
                </a:solidFill>
              </a:rPr>
              <a:t>Tips to gather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52550"/>
            <a:ext cx="2781300" cy="3143250"/>
          </a:xfrm>
          <a:prstGeom prst="roundRect">
            <a:avLst>
              <a:gd name="adj" fmla="val 7319"/>
            </a:avLst>
          </a:prstGeom>
          <a:noFill/>
          <a:ln w="28575" cap="flat" cmpd="sng" algn="ctr">
            <a:solidFill>
              <a:srgbClr val="FF4F5A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4F5A"/>
                </a:solidFill>
              </a:rPr>
              <a:t>Asking for information</a:t>
            </a:r>
            <a:r>
              <a:rPr lang="en-US" sz="1800" dirty="0">
                <a:solidFill>
                  <a:srgbClr val="FF4F5A"/>
                </a:solidFill>
              </a:rPr>
              <a:t>:</a:t>
            </a:r>
          </a:p>
          <a:p>
            <a:pPr marL="231775" indent="-231775"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FF4F5A"/>
                </a:solidFill>
              </a:rPr>
              <a:t>Know anything about…?</a:t>
            </a:r>
          </a:p>
          <a:p>
            <a:pPr marL="231775" indent="-231775"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FF4F5A"/>
                </a:solidFill>
              </a:rPr>
              <a:t>Have you heard about…?</a:t>
            </a:r>
          </a:p>
          <a:p>
            <a:pPr marL="231775" indent="-231775"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FF4F5A"/>
                </a:solidFill>
              </a:rPr>
              <a:t>Any clue…?</a:t>
            </a:r>
          </a:p>
          <a:p>
            <a:pPr marL="231775" indent="-231775"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FF4F5A"/>
                </a:solidFill>
              </a:rPr>
              <a:t>Any idea…?</a:t>
            </a:r>
          </a:p>
          <a:p>
            <a:pPr marL="231775" indent="-231775"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FF4F5A"/>
                </a:solidFill>
              </a:rPr>
              <a:t>Can you tell me…?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162300" y="1352550"/>
            <a:ext cx="2781300" cy="3142488"/>
          </a:xfrm>
          <a:prstGeom prst="roundRect">
            <a:avLst>
              <a:gd name="adj" fmla="val 7319"/>
            </a:avLst>
          </a:prstGeom>
          <a:ln w="28575" cap="flat" cmpd="sng" algn="ctr">
            <a:solidFill>
              <a:srgbClr val="FF4F5A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800" b="1" dirty="0">
                <a:solidFill>
                  <a:srgbClr val="FF4F5A"/>
                </a:solidFill>
              </a:rPr>
              <a:t>Encouraging others to speak</a:t>
            </a:r>
            <a:r>
              <a:rPr lang="en-US" sz="1800" dirty="0">
                <a:solidFill>
                  <a:srgbClr val="FF4F5A"/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FF4F5A"/>
                </a:solidFill>
              </a:rPr>
              <a:t>What do you mean?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FF4F5A"/>
                </a:solidFill>
              </a:rPr>
              <a:t>Why do you think so?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FF4F5A"/>
                </a:solidFill>
              </a:rPr>
              <a:t>How do you like it?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FF4F5A"/>
                </a:solidFill>
              </a:rPr>
              <a:t>Interesting! Tell me more!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96000" y="1352550"/>
            <a:ext cx="2781300" cy="3142487"/>
          </a:xfrm>
          <a:prstGeom prst="roundRect">
            <a:avLst>
              <a:gd name="adj" fmla="val 7319"/>
            </a:avLst>
          </a:prstGeom>
          <a:ln w="28575" cap="flat" cmpd="sng" algn="ctr">
            <a:solidFill>
              <a:srgbClr val="FF4F5A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800" b="1" dirty="0">
                <a:solidFill>
                  <a:srgbClr val="FF4F5A"/>
                </a:solidFill>
              </a:rPr>
              <a:t>Comparing information</a:t>
            </a:r>
            <a:r>
              <a:rPr lang="en-US" sz="1800" dirty="0">
                <a:solidFill>
                  <a:srgbClr val="FF4F5A"/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FF4F5A"/>
                </a:solidFill>
              </a:rPr>
              <a:t>I do know about ….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FF4F5A"/>
                </a:solidFill>
              </a:rPr>
              <a:t>I have heard ….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FF4F5A"/>
                </a:solidFill>
              </a:rPr>
              <a:t>I’ve been told ….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FF4F5A"/>
                </a:solidFill>
              </a:rPr>
              <a:t>Someone has told me about ….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FF4F5A"/>
                </a:solidFill>
              </a:rPr>
              <a:t>Did you know about…?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FF4F5A"/>
                </a:solidFill>
              </a:rPr>
              <a:t>Guess what ….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FF4F5A"/>
                </a:solidFill>
              </a:rPr>
              <a:t>They say ….</a:t>
            </a:r>
          </a:p>
        </p:txBody>
      </p:sp>
    </p:spTree>
    <p:extLst>
      <p:ext uri="{BB962C8B-B14F-4D97-AF65-F5344CB8AC3E}">
        <p14:creationId xmlns:p14="http://schemas.microsoft.com/office/powerpoint/2010/main" val="2882619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4850"/>
          </a:xfrm>
          <a:solidFill>
            <a:srgbClr val="F7FF85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rgbClr val="FB7F4A"/>
                </a:solidFill>
              </a:rPr>
              <a:t>Descriptive Texts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1200150"/>
            <a:ext cx="4267200" cy="3428999"/>
          </a:xfrm>
          <a:prstGeom prst="roundRect">
            <a:avLst/>
          </a:prstGeom>
          <a:solidFill>
            <a:srgbClr val="F7FF8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Texts about a city, a country, a famous destination, your puppet, your favorite food is referred to as descriptions. It is written to describe a particular thing.</a:t>
            </a:r>
          </a:p>
          <a:p>
            <a:pPr marL="0" indent="0" algn="just">
              <a:buNone/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Nowadays, people can enjoy descriptive texts in the form of videos.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371600" y="4144785"/>
            <a:ext cx="1993900" cy="578882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Source:</a:t>
            </a:r>
          </a:p>
          <a:p>
            <a:r>
              <a:rPr lang="it-IT" sz="1400" dirty="0">
                <a:solidFill>
                  <a:schemeClr val="tx1"/>
                </a:solidFill>
              </a:rPr>
              <a:t>pixabay.com/larahcv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13441"/>
            <a:ext cx="3603624" cy="240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266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228600" y="3562350"/>
            <a:ext cx="8607778" cy="754260"/>
          </a:xfrm>
          <a:prstGeom prst="roundRect">
            <a:avLst/>
          </a:prstGeom>
          <a:solidFill>
            <a:srgbClr val="F7FF85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03525" indent="-2803525">
              <a:buNone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Describing characteristics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: If you talk about a city, describe hotels, apartments, transportation network, a unique landscape, etc.</a:t>
            </a:r>
          </a:p>
          <a:p>
            <a:pPr marL="0" indent="0">
              <a:buFont typeface="Arial" pitchFamily="34" charset="0"/>
              <a:buNone/>
            </a:pPr>
            <a:endParaRPr lang="en-US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609"/>
            <a:ext cx="8229600" cy="704850"/>
          </a:xfrm>
          <a:solidFill>
            <a:srgbClr val="F7FF85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rgbClr val="FB7F4A"/>
                </a:solidFill>
              </a:rPr>
              <a:t>Parts of Descriptive Texts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8137"/>
            <a:ext cx="8607778" cy="75426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2803525" indent="-2803525">
              <a:buNone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Identification / beginning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: Mention the name, location, and specific information about the subject.</a:t>
            </a:r>
          </a:p>
          <a:p>
            <a:pPr marL="0" indent="0">
              <a:buNone/>
            </a:pPr>
            <a:endParaRPr lang="en-US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5778" y="2053830"/>
            <a:ext cx="8610600" cy="754260"/>
          </a:xfrm>
          <a:prstGeom prst="roundRect">
            <a:avLst/>
          </a:prstGeom>
          <a:solidFill>
            <a:srgbClr val="F7FF85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0" indent="-2000250">
              <a:buNone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Describing quality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: Use the following words to describe the quality of the subject you talk about such as alive, attractive, beautiful, etc.</a:t>
            </a:r>
          </a:p>
          <a:p>
            <a:pPr marL="0" indent="0">
              <a:buFont typeface="Arial" pitchFamily="34" charset="0"/>
              <a:buNone/>
            </a:pPr>
            <a:endParaRPr lang="en-US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25778" y="2808090"/>
            <a:ext cx="8610600" cy="75426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indent="-1828800">
              <a:buFont typeface="Arial" pitchFamily="34" charset="0"/>
              <a:buNone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Describing parts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: If you talk about a city, you can describe the city center, suburb, slums, districts, places to visit in the city.</a:t>
            </a:r>
          </a:p>
          <a:p>
            <a:pPr marL="0" indent="0">
              <a:buFont typeface="Arial" pitchFamily="34" charset="0"/>
              <a:buNone/>
            </a:pPr>
            <a:endParaRPr lang="en-US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70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867" y="438150"/>
            <a:ext cx="8229600" cy="704850"/>
          </a:xfrm>
          <a:solidFill>
            <a:srgbClr val="F7FF85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rgbClr val="FB7F4A"/>
                </a:solidFill>
              </a:rPr>
              <a:t>Opinion and Fact Adjectives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5778" y="3105150"/>
            <a:ext cx="8610600" cy="1219201"/>
          </a:xfrm>
          <a:prstGeom prst="roundRect">
            <a:avLst/>
          </a:prstGeom>
          <a:solidFill>
            <a:srgbClr val="F7FF85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60575" indent="-2060575">
              <a:buNone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Fact adjectives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:	Related to factual information. It can be the color, size, ingredients used, origins, material type, age, etc.</a:t>
            </a:r>
          </a:p>
          <a:p>
            <a:pPr marL="2060575" indent="0">
              <a:buNone/>
            </a:pPr>
            <a:r>
              <a:rPr lang="en-US" sz="2000" i="1" dirty="0">
                <a:solidFill>
                  <a:schemeClr val="accent2">
                    <a:lumMod val="50000"/>
                  </a:schemeClr>
                </a:solidFill>
              </a:rPr>
              <a:t>Example: white, old, rectangular, small, leather, etc.</a:t>
            </a:r>
          </a:p>
          <a:p>
            <a:pPr marL="0" indent="0">
              <a:buFont typeface="Arial" pitchFamily="34" charset="0"/>
              <a:buNone/>
            </a:pPr>
            <a:endParaRPr lang="en-US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14474"/>
            <a:ext cx="8607778" cy="121920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2060575" indent="-2060575">
              <a:buNone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Opinion adjectives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:	Relative to each person. They are our feelings or thoughts about a subject described. That’s why it can be different.</a:t>
            </a:r>
          </a:p>
          <a:p>
            <a:pPr marL="2060575" indent="0">
              <a:buNone/>
            </a:pPr>
            <a:r>
              <a:rPr lang="en-US" sz="2000" i="1" dirty="0">
                <a:solidFill>
                  <a:schemeClr val="accent2">
                    <a:lumMod val="50000"/>
                  </a:schemeClr>
                </a:solidFill>
              </a:rPr>
              <a:t>Example: delicious, tender, spicy, etc.</a:t>
            </a:r>
          </a:p>
        </p:txBody>
      </p:sp>
    </p:spTree>
    <p:extLst>
      <p:ext uri="{BB962C8B-B14F-4D97-AF65-F5344CB8AC3E}">
        <p14:creationId xmlns:p14="http://schemas.microsoft.com/office/powerpoint/2010/main" val="1605555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5045</TotalTime>
  <Words>486</Words>
  <Application>Microsoft Office PowerPoint</Application>
  <PresentationFormat>On-screen Show (16:9)</PresentationFormat>
  <Paragraphs>74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ＭＳ Ｐゴシック</vt:lpstr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Auditory Feedback</vt:lpstr>
      <vt:lpstr>Remember!</vt:lpstr>
      <vt:lpstr>Tips to gather information</vt:lpstr>
      <vt:lpstr>Descriptive Texts</vt:lpstr>
      <vt:lpstr>Parts of Descriptive Texts</vt:lpstr>
      <vt:lpstr>Opinion and Fact Adjectives</vt:lpstr>
      <vt:lpstr>Language Features of Descriptive Texts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MutiaRKinasih</dc:creator>
  <cp:lastModifiedBy>MutiaRKinasih</cp:lastModifiedBy>
  <cp:revision>99</cp:revision>
  <dcterms:created xsi:type="dcterms:W3CDTF">2020-01-31T07:09:35Z</dcterms:created>
  <dcterms:modified xsi:type="dcterms:W3CDTF">2022-09-05T08:41:24Z</dcterms:modified>
</cp:coreProperties>
</file>