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1" r:id="rId5"/>
    <p:sldId id="262" r:id="rId6"/>
    <p:sldId id="265" r:id="rId7"/>
    <p:sldId id="274" r:id="rId8"/>
    <p:sldId id="275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A64"/>
    <a:srgbClr val="B7E4FC"/>
    <a:srgbClr val="F7D1ED"/>
    <a:srgbClr val="FE92CB"/>
    <a:srgbClr val="AEB1F6"/>
    <a:srgbClr val="F87700"/>
    <a:srgbClr val="FF735C"/>
    <a:srgbClr val="007AFF"/>
    <a:srgbClr val="8CBEFB"/>
    <a:srgbClr val="223D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02608-BA21-454A-9535-0A186D9380F0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D5D40-AA48-40B9-8F1D-120692E0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6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2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99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D5D40-AA48-40B9-8F1D-120692E0EF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3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0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99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4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4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2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D13D682-0ECD-484A-A3D2-AF51E50005A3}" type="datetimeFigureOut">
              <a:rPr lang="en-US" smtClean="0"/>
              <a:t>9/5/2022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3AB12BCF-E029-42DC-BA0F-FA6A2AD50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11"/>
          <p:cNvSpPr txBox="1">
            <a:spLocks/>
          </p:cNvSpPr>
          <p:nvPr/>
        </p:nvSpPr>
        <p:spPr>
          <a:xfrm>
            <a:off x="3194031" y="1767505"/>
            <a:ext cx="5562599" cy="651845"/>
          </a:xfrm>
          <a:prstGeom prst="rect">
            <a:avLst/>
          </a:prstGeom>
        </p:spPr>
        <p:txBody>
          <a:bodyPr lIns="91438" tIns="45719" rIns="91438" bIns="45719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rgbClr val="F6791D"/>
                </a:solidFill>
                <a:latin typeface="+mj-lt"/>
                <a:cs typeface="Arial" pitchFamily="34" charset="0"/>
              </a:rPr>
              <a:t>PATHWAY TO ENGLISH</a:t>
            </a:r>
          </a:p>
        </p:txBody>
      </p:sp>
      <p:cxnSp>
        <p:nvCxnSpPr>
          <p:cNvPr id="11" name="直線コネクタ 9"/>
          <p:cNvCxnSpPr/>
          <p:nvPr/>
        </p:nvCxnSpPr>
        <p:spPr>
          <a:xfrm>
            <a:off x="3952614" y="2690923"/>
            <a:ext cx="4576597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2" name="タイトル 1"/>
          <p:cNvSpPr txBox="1">
            <a:spLocks/>
          </p:cNvSpPr>
          <p:nvPr/>
        </p:nvSpPr>
        <p:spPr>
          <a:xfrm>
            <a:off x="3352800" y="1162699"/>
            <a:ext cx="5073868" cy="46901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1008" y="2787390"/>
            <a:ext cx="2236635" cy="33855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FOR SMA/MA GRADE XI</a:t>
            </a:r>
            <a:endParaRPr lang="id-ID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" y="438150"/>
            <a:ext cx="2584432" cy="3619304"/>
            <a:chOff x="609600" y="514350"/>
            <a:chExt cx="2584432" cy="3619304"/>
          </a:xfrm>
        </p:grpSpPr>
        <p:sp>
          <p:nvSpPr>
            <p:cNvPr id="16" name="Cube 15"/>
            <p:cNvSpPr/>
            <p:nvPr/>
          </p:nvSpPr>
          <p:spPr>
            <a:xfrm>
              <a:off x="609602" y="514350"/>
              <a:ext cx="2584430" cy="361930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590550"/>
              <a:ext cx="2481637" cy="3543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2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244" cy="51435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49033" y="3638550"/>
            <a:ext cx="3604913" cy="787104"/>
            <a:chOff x="1330109" y="545950"/>
            <a:chExt cx="3479374" cy="890291"/>
          </a:xfrm>
        </p:grpSpPr>
        <p:grpSp>
          <p:nvGrpSpPr>
            <p:cNvPr id="24" name="Group 23"/>
            <p:cNvGrpSpPr/>
            <p:nvPr/>
          </p:nvGrpSpPr>
          <p:grpSpPr>
            <a:xfrm>
              <a:off x="1330109" y="545950"/>
              <a:ext cx="3462226" cy="890291"/>
              <a:chOff x="1330109" y="545950"/>
              <a:chExt cx="3462226" cy="8902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ectangle 25"/>
              <p:cNvSpPr/>
              <p:nvPr/>
            </p:nvSpPr>
            <p:spPr>
              <a:xfrm>
                <a:off x="1388493" y="545950"/>
                <a:ext cx="3345458" cy="89029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30109" y="622831"/>
                <a:ext cx="3462226" cy="731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85763">
                  <a:defRPr/>
                </a:pPr>
                <a:r>
                  <a:rPr lang="en-US" b="1" dirty="0"/>
                  <a:t>How Good are Your Critical Thinking Skills?</a:t>
                </a:r>
                <a:endParaRPr lang="en-GB" sz="2100" b="1" kern="0" spc="28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733951" y="545950"/>
              <a:ext cx="75532" cy="8902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9786" y="3325150"/>
            <a:ext cx="1396836" cy="937031"/>
            <a:chOff x="55507" y="128083"/>
            <a:chExt cx="1862449" cy="1249375"/>
          </a:xfrm>
        </p:grpSpPr>
        <p:sp>
          <p:nvSpPr>
            <p:cNvPr id="29" name="Rectangle 28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F77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2234" y="128083"/>
              <a:ext cx="12257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pc="38">
                  <a:solidFill>
                    <a:schemeClr val="bg1">
                      <a:lumMod val="95000"/>
                    </a:schemeClr>
                  </a:solidFill>
                </a:rPr>
                <a:t>UNIT </a:t>
              </a:r>
              <a:r>
                <a:rPr lang="en-US" b="1" spc="38" dirty="0">
                  <a:solidFill>
                    <a:schemeClr val="bg1">
                      <a:lumMod val="95000"/>
                    </a:schemeClr>
                  </a:solidFill>
                </a:rPr>
                <a:t>5 </a:t>
              </a:r>
              <a:endParaRPr lang="id-ID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10551" y="3251309"/>
            <a:ext cx="378257" cy="1174344"/>
            <a:chOff x="1389861" y="29628"/>
            <a:chExt cx="504343" cy="1406612"/>
          </a:xfrm>
        </p:grpSpPr>
        <p:sp>
          <p:nvSpPr>
            <p:cNvPr id="35" name="Rectangle 34"/>
            <p:cNvSpPr/>
            <p:nvPr/>
          </p:nvSpPr>
          <p:spPr>
            <a:xfrm>
              <a:off x="1389861" y="537122"/>
              <a:ext cx="72252" cy="89911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35522" y="3867150"/>
            <a:ext cx="1637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New Gb 5.1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7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3350"/>
            <a:ext cx="6400800" cy="42672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3528" y="285750"/>
            <a:ext cx="1993900" cy="578882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Source:</a:t>
            </a:r>
          </a:p>
          <a:p>
            <a:r>
              <a:rPr lang="en-US" sz="1400" dirty="0">
                <a:solidFill>
                  <a:schemeClr val="tx1"/>
                </a:solidFill>
              </a:rPr>
              <a:t>freepik.com/</a:t>
            </a:r>
            <a:r>
              <a:rPr lang="en-US" sz="1400" dirty="0" err="1">
                <a:solidFill>
                  <a:schemeClr val="tx1"/>
                </a:solidFill>
              </a:rPr>
              <a:t>storyset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3836" y="4019550"/>
            <a:ext cx="7196328" cy="762000"/>
          </a:xfrm>
          <a:prstGeom prst="round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dirty="0">
                <a:solidFill>
                  <a:srgbClr val="385A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persuade people that something should or should not be done, we can write a hortatory exposition text.</a:t>
            </a:r>
          </a:p>
        </p:txBody>
      </p:sp>
    </p:spTree>
    <p:extLst>
      <p:ext uri="{BB962C8B-B14F-4D97-AF65-F5344CB8AC3E}">
        <p14:creationId xmlns:p14="http://schemas.microsoft.com/office/powerpoint/2010/main" val="92577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655"/>
            <a:ext cx="8229600" cy="765571"/>
          </a:xfrm>
          <a:prstGeom prst="roundRect">
            <a:avLst/>
          </a:prstGeom>
          <a:solidFill>
            <a:srgbClr val="FE92C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Asking for Opinion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14800" cy="236220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FE92C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latin typeface="+mj-lt"/>
              </a:rPr>
              <a:t>Asking people’s opinion and then linking to others’ statement/opinion is one technique or strategy you can keep the conversation interesting and lively. In that way, the other person does not want to leave you quickly.</a:t>
            </a:r>
          </a:p>
        </p:txBody>
      </p:sp>
      <p:sp>
        <p:nvSpPr>
          <p:cNvPr id="5" name="Rectangle 4"/>
          <p:cNvSpPr/>
          <p:nvPr/>
        </p:nvSpPr>
        <p:spPr>
          <a:xfrm>
            <a:off x="6400800" y="40957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freepik.com/</a:t>
            </a:r>
            <a:r>
              <a:rPr lang="en-US" sz="1400" dirty="0" err="1"/>
              <a:t>zinkevych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506" y="1524000"/>
            <a:ext cx="3865294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345655"/>
            <a:ext cx="8229600" cy="765571"/>
          </a:xfrm>
          <a:prstGeom prst="roundRect">
            <a:avLst/>
          </a:prstGeom>
          <a:solidFill>
            <a:srgbClr val="AEB1F6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Recommendation, Suggestion, and Advice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298138"/>
            <a:ext cx="8229600" cy="1273612"/>
          </a:xfrm>
          <a:prstGeom prst="roundRect">
            <a:avLst/>
          </a:prstGeom>
          <a:solidFill>
            <a:srgbClr val="FE92CB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>
                <a:solidFill>
                  <a:schemeClr val="bg1"/>
                </a:solidFill>
              </a:rPr>
              <a:t>A </a:t>
            </a:r>
            <a:r>
              <a:rPr lang="en-US" sz="1800" b="1" dirty="0">
                <a:solidFill>
                  <a:schemeClr val="bg1"/>
                </a:solidFill>
              </a:rPr>
              <a:t>recommendation</a:t>
            </a:r>
            <a:r>
              <a:rPr lang="en-US" sz="1800" dirty="0">
                <a:solidFill>
                  <a:schemeClr val="bg1"/>
                </a:solidFill>
              </a:rPr>
              <a:t> is a statement (1) that someone who is suggested would be the best choice for a certain position or job, (2) that something is the best thing to do.</a:t>
            </a:r>
          </a:p>
          <a:p>
            <a:pPr marL="341313" indent="-341313">
              <a:buNone/>
            </a:pPr>
            <a:r>
              <a:rPr lang="en-US" sz="1700" dirty="0">
                <a:solidFill>
                  <a:schemeClr val="bg1"/>
                </a:solidFill>
              </a:rPr>
              <a:t>e.g. </a:t>
            </a:r>
            <a:r>
              <a:rPr lang="en-US" sz="1700" i="1" dirty="0">
                <a:solidFill>
                  <a:schemeClr val="bg1"/>
                </a:solidFill>
              </a:rPr>
              <a:t>I recommend that Mr. Barnes is the right man for the director position in this company</a:t>
            </a:r>
            <a:r>
              <a:rPr lang="en-US" sz="17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93889" y="2571750"/>
            <a:ext cx="8192911" cy="990600"/>
          </a:xfrm>
          <a:prstGeom prst="roundRect">
            <a:avLst/>
          </a:prstGeom>
          <a:solidFill>
            <a:srgbClr val="AEB1F6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>
                <a:solidFill>
                  <a:schemeClr val="bg1"/>
                </a:solidFill>
              </a:rPr>
              <a:t>A </a:t>
            </a:r>
            <a:r>
              <a:rPr lang="en-US" sz="1800" b="1" dirty="0">
                <a:solidFill>
                  <a:schemeClr val="bg1"/>
                </a:solidFill>
              </a:rPr>
              <a:t>suggestion </a:t>
            </a:r>
            <a:r>
              <a:rPr lang="en-US" sz="1800" dirty="0">
                <a:solidFill>
                  <a:schemeClr val="bg1"/>
                </a:solidFill>
              </a:rPr>
              <a:t>is an idea or a notion that is proposed by someone. A suggestion signifies that the notion may be accepted or rejected.</a:t>
            </a:r>
          </a:p>
          <a:p>
            <a:pPr marL="341313" indent="-341313">
              <a:buNone/>
            </a:pPr>
            <a:r>
              <a:rPr lang="en-US" sz="1700" dirty="0">
                <a:solidFill>
                  <a:schemeClr val="bg1"/>
                </a:solidFill>
              </a:rPr>
              <a:t>e.g. </a:t>
            </a:r>
            <a:r>
              <a:rPr lang="en-US" sz="1700" i="1" dirty="0">
                <a:solidFill>
                  <a:schemeClr val="bg1"/>
                </a:solidFill>
              </a:rPr>
              <a:t>I don’t know what to wear for the prom night party. Do you have any suggestions?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3562350"/>
            <a:ext cx="8229600" cy="990600"/>
          </a:xfrm>
          <a:prstGeom prst="roundRect">
            <a:avLst/>
          </a:prstGeom>
          <a:solidFill>
            <a:srgbClr val="FE92CB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>
                <a:solidFill>
                  <a:schemeClr val="bg1"/>
                </a:solidFill>
              </a:rPr>
              <a:t>An </a:t>
            </a:r>
            <a:r>
              <a:rPr lang="en-US" sz="1800" b="1" dirty="0">
                <a:solidFill>
                  <a:schemeClr val="bg1"/>
                </a:solidFill>
              </a:rPr>
              <a:t>advice</a:t>
            </a:r>
            <a:r>
              <a:rPr lang="en-US" sz="1800" dirty="0">
                <a:solidFill>
                  <a:schemeClr val="bg1"/>
                </a:solidFill>
              </a:rPr>
              <a:t> is someone's perspective on what you should do or how you should behave in a certain circumstance.</a:t>
            </a:r>
          </a:p>
          <a:p>
            <a:pPr marL="341313" indent="-341313">
              <a:buNone/>
            </a:pPr>
            <a:r>
              <a:rPr lang="en-US" sz="1700" dirty="0">
                <a:solidFill>
                  <a:schemeClr val="bg1"/>
                </a:solidFill>
              </a:rPr>
              <a:t>e.g. </a:t>
            </a:r>
            <a:r>
              <a:rPr lang="en-US" sz="1700" i="1" dirty="0">
                <a:solidFill>
                  <a:schemeClr val="bg1"/>
                </a:solidFill>
              </a:rPr>
              <a:t>Since you don’t have enough cash, my advice is to sell your car and pay your debts</a:t>
            </a:r>
            <a:r>
              <a:rPr lang="en-US" sz="17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764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1819">
            <a:off x="553061" y="1008320"/>
            <a:ext cx="3523288" cy="33581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123950"/>
            <a:ext cx="3596640" cy="3352800"/>
          </a:xfrm>
          <a:prstGeom prst="roundRect">
            <a:avLst/>
          </a:prstGeom>
          <a:solidFill>
            <a:srgbClr val="385A6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 algn="just">
              <a:buNone/>
            </a:pPr>
            <a:r>
              <a:rPr lang="en-US" sz="2000" dirty="0">
                <a:solidFill>
                  <a:schemeClr val="bg1"/>
                </a:solidFill>
              </a:rPr>
              <a:t>A </a:t>
            </a:r>
            <a:r>
              <a:rPr lang="en-US" sz="2000" b="1" dirty="0">
                <a:solidFill>
                  <a:schemeClr val="bg1"/>
                </a:solidFill>
              </a:rPr>
              <a:t>hortatory exposition text </a:t>
            </a:r>
            <a:r>
              <a:rPr lang="en-US" sz="2000" dirty="0">
                <a:solidFill>
                  <a:schemeClr val="bg1"/>
                </a:solidFill>
              </a:rPr>
              <a:t>is intended to </a:t>
            </a:r>
            <a:r>
              <a:rPr lang="en-US" sz="2000" b="1" dirty="0">
                <a:solidFill>
                  <a:schemeClr val="bg1"/>
                </a:solidFill>
              </a:rPr>
              <a:t>persuade</a:t>
            </a:r>
            <a:r>
              <a:rPr lang="en-US" sz="2000" dirty="0">
                <a:solidFill>
                  <a:schemeClr val="bg1"/>
                </a:solidFill>
              </a:rPr>
              <a:t> the listeners or readers that something should or should not be done. It means that the text </a:t>
            </a:r>
            <a:r>
              <a:rPr lang="en-US" sz="2000" b="1" dirty="0">
                <a:solidFill>
                  <a:schemeClr val="bg1"/>
                </a:solidFill>
              </a:rPr>
              <a:t>states a problem </a:t>
            </a:r>
            <a:r>
              <a:rPr lang="en-US" sz="2000" dirty="0">
                <a:solidFill>
                  <a:schemeClr val="bg1"/>
                </a:solidFill>
              </a:rPr>
              <a:t>to the readers/listeners and then </a:t>
            </a:r>
            <a:r>
              <a:rPr lang="en-US" sz="2000" b="1" dirty="0">
                <a:solidFill>
                  <a:schemeClr val="bg1"/>
                </a:solidFill>
              </a:rPr>
              <a:t>recommends some ideas</a:t>
            </a:r>
            <a:r>
              <a:rPr lang="en-US" sz="2000" dirty="0">
                <a:solidFill>
                  <a:schemeClr val="bg1"/>
                </a:solidFill>
              </a:rPr>
              <a:t> how the problem can be solved.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05979"/>
            <a:ext cx="8229600" cy="704850"/>
          </a:xfrm>
          <a:prstGeom prst="rect">
            <a:avLst/>
          </a:prstGeom>
          <a:solidFill>
            <a:srgbClr val="385A64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Hortatory Exposition Text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2752360" y="3953530"/>
            <a:ext cx="2353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pixabay.com/</a:t>
            </a:r>
            <a:r>
              <a:rPr lang="en-US" sz="1400" dirty="0" err="1"/>
              <a:t>TheDigitalArtist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5370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345655"/>
            <a:ext cx="8229600" cy="765571"/>
          </a:xfrm>
          <a:prstGeom prst="roundRect">
            <a:avLst/>
          </a:prstGeom>
          <a:solidFill>
            <a:srgbClr val="B7E4FC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5">
                    <a:lumMod val="50000"/>
                  </a:schemeClr>
                </a:solidFill>
              </a:rPr>
              <a:t>Transitional Words / Phrases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298138"/>
            <a:ext cx="8229600" cy="2188012"/>
          </a:xfrm>
          <a:prstGeom prst="roundRect">
            <a:avLst/>
          </a:prstGeom>
          <a:solidFill>
            <a:srgbClr val="B7E4FC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Transitional words or phrases (</a:t>
            </a:r>
            <a:r>
              <a:rPr lang="en-US" sz="1800" b="1" i="1" dirty="0">
                <a:solidFill>
                  <a:schemeClr val="accent5">
                    <a:lumMod val="50000"/>
                  </a:schemeClr>
                </a:solidFill>
              </a:rPr>
              <a:t>Linking or Connecting words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) are words or phrases used to link together different ideas in the text. They help the reader to build up a coherent relationship with a text. In other words, transitional words or phrases help the reader to follow one idea to the next idea expressed by the writer. They can be placed almost anywhere in a sentence, including the beginning, middle, and end. The main point is that the transitional word refers back to the previous thought or forward to the next thought.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3486150"/>
            <a:ext cx="8229600" cy="1066800"/>
          </a:xfrm>
          <a:prstGeom prst="roundRect">
            <a:avLst>
              <a:gd name="adj" fmla="val 6331"/>
            </a:avLst>
          </a:prstGeom>
          <a:noFill/>
          <a:ln w="28575" cap="flat" cmpd="sng" algn="ctr">
            <a:solidFill>
              <a:srgbClr val="B7E4F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pPr algn="just"/>
            <a:r>
              <a:rPr lang="en-US" sz="1800" b="1" i="1" u="sng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Following</a:t>
            </a:r>
            <a:r>
              <a:rPr lang="en-US" sz="1800" i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the wedding ceremony, there will be a reception in the dining hall.</a:t>
            </a:r>
          </a:p>
          <a:p>
            <a:pPr algn="just"/>
            <a:r>
              <a:rPr lang="en-US" sz="1800" i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Many election regulations specify that a recount must be performed </a:t>
            </a:r>
            <a:r>
              <a:rPr lang="en-US" sz="1800" b="1" i="1" u="sng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in the same manner</a:t>
            </a:r>
            <a:r>
              <a:rPr lang="en-US" sz="1800" i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as the original election.</a:t>
            </a:r>
          </a:p>
        </p:txBody>
      </p:sp>
    </p:spTree>
    <p:extLst>
      <p:ext uri="{BB962C8B-B14F-4D97-AF65-F5344CB8AC3E}">
        <p14:creationId xmlns:p14="http://schemas.microsoft.com/office/powerpoint/2010/main" val="3538269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608"/>
            <a:ext cx="8229600" cy="819341"/>
          </a:xfrm>
          <a:solidFill>
            <a:srgbClr val="B7E4F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Types of Transitional Words /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8" y="1316480"/>
            <a:ext cx="2057400" cy="1636270"/>
          </a:xfrm>
          <a:prstGeom prst="roundRect">
            <a:avLst/>
          </a:prstGeom>
          <a:solidFill>
            <a:srgbClr val="B7E4FC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Emphasis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Indeed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Obviously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Absolutely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03312" y="1316369"/>
            <a:ext cx="2057400" cy="1636381"/>
          </a:xfrm>
          <a:prstGeom prst="roundRect">
            <a:avLst/>
          </a:prstGeom>
          <a:solidFill>
            <a:srgbClr val="385A64"/>
          </a:solidFill>
          <a:ln w="28575">
            <a:solidFill>
              <a:srgbClr val="B7E4F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Addition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Besides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Moreover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In addition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66356" y="1316480"/>
            <a:ext cx="2057400" cy="1636270"/>
          </a:xfrm>
          <a:prstGeom prst="roundRect">
            <a:avLst/>
          </a:prstGeom>
          <a:solidFill>
            <a:srgbClr val="B7E4FC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Contrast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Unlike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Although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However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629400" y="1316369"/>
            <a:ext cx="2057400" cy="1636381"/>
          </a:xfrm>
          <a:prstGeom prst="roundRect">
            <a:avLst/>
          </a:prstGeom>
          <a:solidFill>
            <a:srgbClr val="385A64"/>
          </a:solidFill>
          <a:ln w="28575">
            <a:solidFill>
              <a:srgbClr val="B7E4F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Order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Before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Finally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Following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34624" y="2952750"/>
            <a:ext cx="2057400" cy="1636381"/>
          </a:xfrm>
          <a:prstGeom prst="roundRect">
            <a:avLst/>
          </a:prstGeom>
          <a:solidFill>
            <a:srgbClr val="385A64"/>
          </a:solidFill>
          <a:ln w="28575">
            <a:solidFill>
              <a:srgbClr val="B7E4F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Cause &amp; Effect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Thus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Because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Therefore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514600" y="2952861"/>
            <a:ext cx="2057400" cy="1636270"/>
          </a:xfrm>
          <a:prstGeom prst="roundRect">
            <a:avLst/>
          </a:prstGeom>
          <a:solidFill>
            <a:srgbClr val="B7E4FC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Example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Such as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Namely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That is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549424" y="2952639"/>
            <a:ext cx="2057400" cy="1636381"/>
          </a:xfrm>
          <a:prstGeom prst="roundRect">
            <a:avLst/>
          </a:prstGeom>
          <a:solidFill>
            <a:srgbClr val="385A64"/>
          </a:solidFill>
          <a:ln w="28575">
            <a:solidFill>
              <a:srgbClr val="B7E4FC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Similarity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Like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Likewise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Similarly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629400" y="2952750"/>
            <a:ext cx="2057400" cy="1636270"/>
          </a:xfrm>
          <a:prstGeom prst="roundRect">
            <a:avLst/>
          </a:prstGeom>
          <a:solidFill>
            <a:srgbClr val="B7E4FC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Summary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 short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To sum up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 conclusion</a:t>
            </a:r>
          </a:p>
        </p:txBody>
      </p:sp>
    </p:spTree>
    <p:extLst>
      <p:ext uri="{BB962C8B-B14F-4D97-AF65-F5344CB8AC3E}">
        <p14:creationId xmlns:p14="http://schemas.microsoft.com/office/powerpoint/2010/main" val="4115042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6727</TotalTime>
  <Words>489</Words>
  <Application>Microsoft Office PowerPoint</Application>
  <PresentationFormat>On-screen Show (16:9)</PresentationFormat>
  <Paragraphs>63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Asking for Opinion</vt:lpstr>
      <vt:lpstr>PowerPoint Presentation</vt:lpstr>
      <vt:lpstr>PowerPoint Presentation</vt:lpstr>
      <vt:lpstr>PowerPoint Presentation</vt:lpstr>
      <vt:lpstr>Types of Transitional Words / Phrases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MutiaRKinasih</dc:creator>
  <cp:lastModifiedBy>MutiaRKinasih</cp:lastModifiedBy>
  <cp:revision>129</cp:revision>
  <dcterms:created xsi:type="dcterms:W3CDTF">2020-01-31T07:09:35Z</dcterms:created>
  <dcterms:modified xsi:type="dcterms:W3CDTF">2022-09-05T08:41:52Z</dcterms:modified>
</cp:coreProperties>
</file>